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257" r:id="rId2"/>
    <p:sldId id="293" r:id="rId3"/>
    <p:sldId id="312" r:id="rId4"/>
    <p:sldId id="258" r:id="rId5"/>
    <p:sldId id="313" r:id="rId6"/>
    <p:sldId id="314" r:id="rId7"/>
    <p:sldId id="259" r:id="rId8"/>
    <p:sldId id="262" r:id="rId9"/>
    <p:sldId id="263" r:id="rId10"/>
    <p:sldId id="294" r:id="rId11"/>
    <p:sldId id="296" r:id="rId12"/>
    <p:sldId id="327" r:id="rId13"/>
    <p:sldId id="328" r:id="rId14"/>
    <p:sldId id="329" r:id="rId15"/>
    <p:sldId id="330" r:id="rId16"/>
    <p:sldId id="331" r:id="rId17"/>
    <p:sldId id="334" r:id="rId18"/>
    <p:sldId id="377" r:id="rId19"/>
    <p:sldId id="378" r:id="rId20"/>
    <p:sldId id="379" r:id="rId21"/>
    <p:sldId id="370" r:id="rId22"/>
    <p:sldId id="337" r:id="rId23"/>
    <p:sldId id="338" r:id="rId24"/>
    <p:sldId id="340" r:id="rId25"/>
    <p:sldId id="342" r:id="rId26"/>
    <p:sldId id="343" r:id="rId27"/>
    <p:sldId id="344" r:id="rId28"/>
    <p:sldId id="345" r:id="rId29"/>
    <p:sldId id="346" r:id="rId30"/>
    <p:sldId id="347" r:id="rId31"/>
    <p:sldId id="350" r:id="rId32"/>
    <p:sldId id="352" r:id="rId33"/>
    <p:sldId id="353" r:id="rId34"/>
    <p:sldId id="354" r:id="rId35"/>
    <p:sldId id="355" r:id="rId36"/>
    <p:sldId id="356" r:id="rId37"/>
    <p:sldId id="357" r:id="rId38"/>
    <p:sldId id="358" r:id="rId39"/>
    <p:sldId id="359" r:id="rId40"/>
    <p:sldId id="360" r:id="rId41"/>
    <p:sldId id="361" r:id="rId42"/>
    <p:sldId id="363" r:id="rId43"/>
    <p:sldId id="364" r:id="rId44"/>
    <p:sldId id="365" r:id="rId45"/>
    <p:sldId id="367" r:id="rId46"/>
    <p:sldId id="368" r:id="rId47"/>
    <p:sldId id="371" r:id="rId48"/>
    <p:sldId id="369" r:id="rId49"/>
    <p:sldId id="320" r:id="rId50"/>
    <p:sldId id="321" r:id="rId51"/>
    <p:sldId id="319" r:id="rId52"/>
    <p:sldId id="318" r:id="rId53"/>
    <p:sldId id="297" r:id="rId54"/>
    <p:sldId id="317" r:id="rId55"/>
    <p:sldId id="316" r:id="rId56"/>
    <p:sldId id="372" r:id="rId57"/>
    <p:sldId id="322" r:id="rId58"/>
    <p:sldId id="380" r:id="rId59"/>
    <p:sldId id="292" r:id="rId60"/>
    <p:sldId id="381"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5714" autoAdjust="0"/>
  </p:normalViewPr>
  <p:slideViewPr>
    <p:cSldViewPr snapToGrid="0">
      <p:cViewPr varScale="1">
        <p:scale>
          <a:sx n="109" d="100"/>
          <a:sy n="109" d="100"/>
        </p:scale>
        <p:origin x="122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E11A1C-6B4C-4816-87CE-ED4D1925AB9E}" type="datetimeFigureOut">
              <a:rPr lang="en-US" smtClean="0"/>
              <a:t>9/15/19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237577-088F-4157-A1D8-B30D66AB4A17}" type="slidenum">
              <a:rPr lang="en-US" smtClean="0"/>
              <a:t>‹#›</a:t>
            </a:fld>
            <a:endParaRPr lang="en-US"/>
          </a:p>
        </p:txBody>
      </p:sp>
    </p:spTree>
    <p:extLst>
      <p:ext uri="{BB962C8B-B14F-4D97-AF65-F5344CB8AC3E}">
        <p14:creationId xmlns:p14="http://schemas.microsoft.com/office/powerpoint/2010/main" val="31326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x.doi.org/10.1109/TGRS.2013.2272545"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dx.doi.org/10.1016/j.rse.2014.02.001" TargetMode="External"/><Relationship Id="rId5" Type="http://schemas.openxmlformats.org/officeDocument/2006/relationships/hyperlink" Target="https://www.google.com/events/io/schedule/session/f7dab6e9-19d7-e311-b297-00155d5066d7" TargetMode="External"/><Relationship Id="rId4" Type="http://schemas.openxmlformats.org/officeDocument/2006/relationships/hyperlink" Target="http://dx.doi.org/10.1126/science.1244693"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34FAE9-965C-4DC1-9C93-665DEA27AA04}" type="slidenum">
              <a:rPr lang="en-US" smtClean="0"/>
              <a:t>1</a:t>
            </a:fld>
            <a:endParaRPr lang="en-US"/>
          </a:p>
        </p:txBody>
      </p:sp>
    </p:spTree>
    <p:extLst>
      <p:ext uri="{BB962C8B-B14F-4D97-AF65-F5344CB8AC3E}">
        <p14:creationId xmlns:p14="http://schemas.microsoft.com/office/powerpoint/2010/main" val="3157036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Evaluating Online Labor Markets for Experimental Research: </a:t>
            </a:r>
            <a:r>
              <a:rPr lang="en-US" b="1" dirty="0" err="1"/>
              <a:t>Amazon.com's</a:t>
            </a:r>
            <a:r>
              <a:rPr lang="en-US" b="1" dirty="0"/>
              <a:t> Mechanical Turk</a:t>
            </a:r>
            <a:endParaRPr lang="en-US" dirty="0"/>
          </a:p>
          <a:p>
            <a:endParaRPr lang="en-US" dirty="0"/>
          </a:p>
          <a:p>
            <a:r>
              <a:rPr lang="en-US" dirty="0"/>
              <a:t>We examine the trade-offs associated with using </a:t>
            </a:r>
            <a:r>
              <a:rPr lang="en-US" dirty="0" err="1"/>
              <a:t>Amazon.com’s</a:t>
            </a:r>
            <a:r>
              <a:rPr lang="en-US" dirty="0"/>
              <a:t> Mechanical Turk (</a:t>
            </a:r>
            <a:r>
              <a:rPr lang="en-US" dirty="0" err="1"/>
              <a:t>MTurk</a:t>
            </a:r>
            <a:r>
              <a:rPr lang="en-US" dirty="0"/>
              <a:t>) interface for subject recruitment. We first describe </a:t>
            </a:r>
            <a:r>
              <a:rPr lang="en-US" dirty="0" err="1"/>
              <a:t>MTurk</a:t>
            </a:r>
            <a:r>
              <a:rPr lang="en-US" dirty="0"/>
              <a:t> and its promise as a vehicle for performing low-cost and easy-to-field experiments. We then assess the internal and external validity of experiments performed using </a:t>
            </a:r>
            <a:r>
              <a:rPr lang="en-US" dirty="0" err="1"/>
              <a:t>MTurk</a:t>
            </a:r>
            <a:r>
              <a:rPr lang="en-US" dirty="0"/>
              <a:t>, employing a framework that can be used to evaluate other subject pools. We first investigate the characteristics of samples drawn from the </a:t>
            </a:r>
            <a:r>
              <a:rPr lang="en-US" dirty="0" err="1"/>
              <a:t>MTurk</a:t>
            </a:r>
            <a:r>
              <a:rPr lang="en-US" dirty="0"/>
              <a:t> population. We show that respondents recruited in this manner are often more representative of the U.S. population than in-person convenience samples—the modal sample in published experimental political science—but less representative than subjects in Internet-based panels or national probability samples. Finally, we replicate important published experimental work using </a:t>
            </a:r>
            <a:r>
              <a:rPr lang="en-US" dirty="0" err="1"/>
              <a:t>MTurk</a:t>
            </a:r>
            <a:r>
              <a:rPr lang="en-US" dirty="0"/>
              <a:t> samples.</a:t>
            </a:r>
          </a:p>
        </p:txBody>
      </p:sp>
      <p:sp>
        <p:nvSpPr>
          <p:cNvPr id="4" name="Slide Number Placeholder 3"/>
          <p:cNvSpPr>
            <a:spLocks noGrp="1"/>
          </p:cNvSpPr>
          <p:nvPr>
            <p:ph type="sldNum" sz="quarter" idx="10"/>
          </p:nvPr>
        </p:nvSpPr>
        <p:spPr/>
        <p:txBody>
          <a:bodyPr/>
          <a:lstStyle/>
          <a:p>
            <a:fld id="{1A34FAE9-965C-4DC1-9C93-665DEA27AA04}" type="slidenum">
              <a:rPr lang="en-US" smtClean="0"/>
              <a:t>33</a:t>
            </a:fld>
            <a:endParaRPr lang="en-US"/>
          </a:p>
        </p:txBody>
      </p:sp>
    </p:spTree>
    <p:extLst>
      <p:ext uri="{BB962C8B-B14F-4D97-AF65-F5344CB8AC3E}">
        <p14:creationId xmlns:p14="http://schemas.microsoft.com/office/powerpoint/2010/main" val="3842160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http://www.nytimes.com/2014/10/31/us/politics/data-driven-campaigns-zero-in-on-voters-but-messages-are-lacking.html?_r=0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http://harvardmagazine.com/2014/03/why-big-data-is-a-big-deal</a:t>
            </a:r>
          </a:p>
          <a:p>
            <a:endParaRPr lang="en-US" dirty="0"/>
          </a:p>
        </p:txBody>
      </p:sp>
      <p:sp>
        <p:nvSpPr>
          <p:cNvPr id="4" name="Slide Number Placeholder 3"/>
          <p:cNvSpPr>
            <a:spLocks noGrp="1"/>
          </p:cNvSpPr>
          <p:nvPr>
            <p:ph type="sldNum" sz="quarter" idx="10"/>
          </p:nvPr>
        </p:nvSpPr>
        <p:spPr/>
        <p:txBody>
          <a:bodyPr/>
          <a:lstStyle/>
          <a:p>
            <a:fld id="{1A34FAE9-965C-4DC1-9C93-665DEA27AA04}" type="slidenum">
              <a:rPr lang="en-US" smtClean="0"/>
              <a:t>35</a:t>
            </a:fld>
            <a:endParaRPr lang="en-US"/>
          </a:p>
        </p:txBody>
      </p:sp>
    </p:spTree>
    <p:extLst>
      <p:ext uri="{BB962C8B-B14F-4D97-AF65-F5344CB8AC3E}">
        <p14:creationId xmlns:p14="http://schemas.microsoft.com/office/powerpoint/2010/main" val="1996232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For all the praise Obama’s team won in 2008 for its high-tech wizardry, its success masked a huge weakness: too many databases. Back then, volunteers making phone calls through the Obama website were working off lists that differed from the lists used by callers in the campaign office. Get-out-the-vote lists were never reconciled with fundraising lists. It was like the FBI and the CIA before 9/11: the two camps never shared data. “We analyzed very early that the problem in Democratic politics was you had databases all over the place,” said one of the officials. “None of them talked to each other.” So over the first 18 months, the campaign started over, creating a single massive system that could merge the information collected from pollsters, fundraisers, field workers and consumer databases as well as social-media and mobile contacts with the main Democratic voter files in the swing states.</a:t>
            </a:r>
            <a:endParaRPr lang="en-US" dirty="0"/>
          </a:p>
        </p:txBody>
      </p:sp>
      <p:sp>
        <p:nvSpPr>
          <p:cNvPr id="4" name="Slide Number Placeholder 3"/>
          <p:cNvSpPr>
            <a:spLocks noGrp="1"/>
          </p:cNvSpPr>
          <p:nvPr>
            <p:ph type="sldNum" sz="quarter" idx="10"/>
          </p:nvPr>
        </p:nvSpPr>
        <p:spPr/>
        <p:txBody>
          <a:bodyPr/>
          <a:lstStyle/>
          <a:p>
            <a:fld id="{1A34FAE9-965C-4DC1-9C93-665DEA27AA04}" type="slidenum">
              <a:rPr lang="en-US" smtClean="0"/>
              <a:t>36</a:t>
            </a:fld>
            <a:endParaRPr lang="en-US"/>
          </a:p>
        </p:txBody>
      </p:sp>
    </p:spTree>
    <p:extLst>
      <p:ext uri="{BB962C8B-B14F-4D97-AF65-F5344CB8AC3E}">
        <p14:creationId xmlns:p14="http://schemas.microsoft.com/office/powerpoint/2010/main" val="2330128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1" u="none" strike="noStrike" kern="1200" dirty="0">
                <a:solidFill>
                  <a:schemeClr val="tx1"/>
                </a:solidFill>
                <a:effectLst/>
                <a:latin typeface="+mn-lt"/>
                <a:ea typeface="+mn-ea"/>
                <a:cs typeface="+mn-cs"/>
              </a:rPr>
              <a:t>Session will provide an overview of key concepts for big data and an overview of the diverse data streams and sources available across disciplines, including big data in the life sciences (e.g., genomics, biomedical), earth sciences (e.g., spatial and </a:t>
            </a:r>
            <a:r>
              <a:rPr lang="en-US" sz="1200" b="0" i="1" u="none" strike="noStrike" kern="1200" dirty="0" err="1">
                <a:solidFill>
                  <a:schemeClr val="tx1"/>
                </a:solidFill>
                <a:effectLst/>
                <a:latin typeface="+mn-lt"/>
                <a:ea typeface="+mn-ea"/>
                <a:cs typeface="+mn-cs"/>
              </a:rPr>
              <a:t>geolocated</a:t>
            </a:r>
            <a:r>
              <a:rPr lang="en-US" sz="1200" b="0" i="1" u="none" strike="noStrike" kern="1200" dirty="0">
                <a:solidFill>
                  <a:schemeClr val="tx1"/>
                </a:solidFill>
                <a:effectLst/>
                <a:latin typeface="+mn-lt"/>
                <a:ea typeface="+mn-ea"/>
                <a:cs typeface="+mn-cs"/>
              </a:rPr>
              <a:t> data), social science, and the humanities. </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1A34FAE9-965C-4DC1-9C93-665DEA27AA04}" type="slidenum">
              <a:rPr lang="en-US" smtClean="0"/>
              <a:t>37</a:t>
            </a:fld>
            <a:endParaRPr lang="en-US"/>
          </a:p>
        </p:txBody>
      </p:sp>
    </p:spTree>
    <p:extLst>
      <p:ext uri="{BB962C8B-B14F-4D97-AF65-F5344CB8AC3E}">
        <p14:creationId xmlns:p14="http://schemas.microsoft.com/office/powerpoint/2010/main" val="2598018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http://bighumanities.net/</a:t>
            </a:r>
          </a:p>
          <a:p>
            <a:endParaRPr lang="en-US" dirty="0"/>
          </a:p>
          <a:p>
            <a:r>
              <a:rPr lang="en-US" dirty="0"/>
              <a:t>In addition to granting loans and introducing standard lending practices, the HOLC also made assessments of major cities and urban areas around the country to determine safe and risky investment areas.  </a:t>
            </a:r>
          </a:p>
        </p:txBody>
      </p:sp>
      <p:sp>
        <p:nvSpPr>
          <p:cNvPr id="4" name="Slide Number Placeholder 3"/>
          <p:cNvSpPr>
            <a:spLocks noGrp="1"/>
          </p:cNvSpPr>
          <p:nvPr>
            <p:ph type="sldNum" sz="quarter" idx="10"/>
          </p:nvPr>
        </p:nvSpPr>
        <p:spPr/>
        <p:txBody>
          <a:bodyPr/>
          <a:lstStyle/>
          <a:p>
            <a:fld id="{1A34FAE9-965C-4DC1-9C93-665DEA27AA04}" type="slidenum">
              <a:rPr lang="en-US" smtClean="0"/>
              <a:t>38</a:t>
            </a:fld>
            <a:endParaRPr lang="en-US"/>
          </a:p>
        </p:txBody>
      </p:sp>
    </p:spTree>
    <p:extLst>
      <p:ext uri="{BB962C8B-B14F-4D97-AF65-F5344CB8AC3E}">
        <p14:creationId xmlns:p14="http://schemas.microsoft.com/office/powerpoint/2010/main" val="4136353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http://bighumanities.net/</a:t>
            </a:r>
          </a:p>
          <a:p>
            <a:endParaRPr lang="en-US" dirty="0"/>
          </a:p>
          <a:p>
            <a:r>
              <a:rPr lang="en-US" dirty="0"/>
              <a:t>In addition to granting loans and introducing standard lending practices, the HOLC also made assessments of major cities and urban areas around the country to determine safe and risky investment areas.  </a:t>
            </a:r>
          </a:p>
        </p:txBody>
      </p:sp>
      <p:sp>
        <p:nvSpPr>
          <p:cNvPr id="4" name="Slide Number Placeholder 3"/>
          <p:cNvSpPr>
            <a:spLocks noGrp="1"/>
          </p:cNvSpPr>
          <p:nvPr>
            <p:ph type="sldNum" sz="quarter" idx="10"/>
          </p:nvPr>
        </p:nvSpPr>
        <p:spPr/>
        <p:txBody>
          <a:bodyPr/>
          <a:lstStyle/>
          <a:p>
            <a:fld id="{1A34FAE9-965C-4DC1-9C93-665DEA27AA04}" type="slidenum">
              <a:rPr lang="en-US" smtClean="0"/>
              <a:t>39</a:t>
            </a:fld>
            <a:endParaRPr lang="en-US"/>
          </a:p>
        </p:txBody>
      </p:sp>
    </p:spTree>
    <p:extLst>
      <p:ext uri="{BB962C8B-B14F-4D97-AF65-F5344CB8AC3E}">
        <p14:creationId xmlns:p14="http://schemas.microsoft.com/office/powerpoint/2010/main" val="3657881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http://diggingintodata.org/awards/news/digging-data-featured-ieee-big-data-2014-conference</a:t>
            </a:r>
          </a:p>
          <a:p>
            <a:r>
              <a:rPr lang="en-US" dirty="0"/>
              <a:t>http://dsl.richmond.edu/holc/pages/home</a:t>
            </a:r>
          </a:p>
        </p:txBody>
      </p:sp>
      <p:sp>
        <p:nvSpPr>
          <p:cNvPr id="4" name="Slide Number Placeholder 3"/>
          <p:cNvSpPr>
            <a:spLocks noGrp="1"/>
          </p:cNvSpPr>
          <p:nvPr>
            <p:ph type="sldNum" sz="quarter" idx="10"/>
          </p:nvPr>
        </p:nvSpPr>
        <p:spPr/>
        <p:txBody>
          <a:bodyPr/>
          <a:lstStyle/>
          <a:p>
            <a:fld id="{1A34FAE9-965C-4DC1-9C93-665DEA27AA04}" type="slidenum">
              <a:rPr lang="en-US" smtClean="0"/>
              <a:t>40</a:t>
            </a:fld>
            <a:endParaRPr lang="en-US"/>
          </a:p>
        </p:txBody>
      </p:sp>
    </p:spTree>
    <p:extLst>
      <p:ext uri="{BB962C8B-B14F-4D97-AF65-F5344CB8AC3E}">
        <p14:creationId xmlns:p14="http://schemas.microsoft.com/office/powerpoint/2010/main" val="26557097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237577-088F-4157-A1D8-B30D66AB4A17}" type="slidenum">
              <a:rPr lang="en-US" smtClean="0"/>
              <a:t>58</a:t>
            </a:fld>
            <a:endParaRPr lang="en-US"/>
          </a:p>
        </p:txBody>
      </p:sp>
    </p:spTree>
    <p:extLst>
      <p:ext uri="{BB962C8B-B14F-4D97-AF65-F5344CB8AC3E}">
        <p14:creationId xmlns:p14="http://schemas.microsoft.com/office/powerpoint/2010/main" val="334388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237577-088F-4157-A1D8-B30D66AB4A17}" type="slidenum">
              <a:rPr lang="en-US" smtClean="0"/>
              <a:t>2</a:t>
            </a:fld>
            <a:endParaRPr lang="en-US"/>
          </a:p>
        </p:txBody>
      </p:sp>
    </p:spTree>
    <p:extLst>
      <p:ext uri="{BB962C8B-B14F-4D97-AF65-F5344CB8AC3E}">
        <p14:creationId xmlns:p14="http://schemas.microsoft.com/office/powerpoint/2010/main" val="2522833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 we take all the data generated in the world between the beginning of time and 2008, the same amount of data will soon be generated every minute. New big data tools use distributed systems so that we can store and analyze data across databases that are dotted around anywhere in the world.</a:t>
            </a:r>
          </a:p>
          <a:p>
            <a:endParaRPr lang="en-US" dirty="0"/>
          </a:p>
        </p:txBody>
      </p:sp>
      <p:sp>
        <p:nvSpPr>
          <p:cNvPr id="4" name="Slide Number Placeholder 3"/>
          <p:cNvSpPr>
            <a:spLocks noGrp="1"/>
          </p:cNvSpPr>
          <p:nvPr>
            <p:ph type="sldNum" sz="quarter" idx="10"/>
          </p:nvPr>
        </p:nvSpPr>
        <p:spPr/>
        <p:txBody>
          <a:bodyPr/>
          <a:lstStyle/>
          <a:p>
            <a:fld id="{1D237577-088F-4157-A1D8-B30D66AB4A17}" type="slidenum">
              <a:rPr lang="en-US" smtClean="0"/>
              <a:t>7</a:t>
            </a:fld>
            <a:endParaRPr lang="en-US"/>
          </a:p>
        </p:txBody>
      </p:sp>
    </p:spTree>
    <p:extLst>
      <p:ext uri="{BB962C8B-B14F-4D97-AF65-F5344CB8AC3E}">
        <p14:creationId xmlns:p14="http://schemas.microsoft.com/office/powerpoint/2010/main" val="2868745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http://www.nytimes.com/2012/06/26/technology/in-a-big-network-of-computers-evidence-of-machine-learning.html?_r=0</a:t>
            </a:r>
          </a:p>
        </p:txBody>
      </p:sp>
      <p:sp>
        <p:nvSpPr>
          <p:cNvPr id="4" name="Slide Number Placeholder 3"/>
          <p:cNvSpPr>
            <a:spLocks noGrp="1"/>
          </p:cNvSpPr>
          <p:nvPr>
            <p:ph type="sldNum" sz="quarter" idx="10"/>
          </p:nvPr>
        </p:nvSpPr>
        <p:spPr/>
        <p:txBody>
          <a:bodyPr/>
          <a:lstStyle/>
          <a:p>
            <a:fld id="{1A34FAE9-965C-4DC1-9C93-665DEA27AA04}" type="slidenum">
              <a:rPr lang="en-US" smtClean="0"/>
              <a:t>21</a:t>
            </a:fld>
            <a:endParaRPr lang="en-US"/>
          </a:p>
        </p:txBody>
      </p:sp>
    </p:spTree>
    <p:extLst>
      <p:ext uri="{BB962C8B-B14F-4D97-AF65-F5344CB8AC3E}">
        <p14:creationId xmlns:p14="http://schemas.microsoft.com/office/powerpoint/2010/main" val="2095179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http://earthobservatory.nasa.gov/Features/LandsatBigData/</a:t>
            </a:r>
          </a:p>
          <a:p>
            <a:endParaRPr lang="en-US" dirty="0"/>
          </a:p>
        </p:txBody>
      </p:sp>
      <p:sp>
        <p:nvSpPr>
          <p:cNvPr id="4" name="Slide Number Placeholder 3"/>
          <p:cNvSpPr>
            <a:spLocks noGrp="1"/>
          </p:cNvSpPr>
          <p:nvPr>
            <p:ph type="sldNum" sz="quarter" idx="10"/>
          </p:nvPr>
        </p:nvSpPr>
        <p:spPr/>
        <p:txBody>
          <a:bodyPr/>
          <a:lstStyle/>
          <a:p>
            <a:fld id="{1A34FAE9-965C-4DC1-9C93-665DEA27AA04}" type="slidenum">
              <a:rPr lang="en-US" smtClean="0"/>
              <a:t>22</a:t>
            </a:fld>
            <a:endParaRPr lang="en-US"/>
          </a:p>
        </p:txBody>
      </p:sp>
    </p:spTree>
    <p:extLst>
      <p:ext uri="{BB962C8B-B14F-4D97-AF65-F5344CB8AC3E}">
        <p14:creationId xmlns:p14="http://schemas.microsoft.com/office/powerpoint/2010/main" val="53142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http://landsat.usgs.gov/tools_acq.php</a:t>
            </a:r>
          </a:p>
        </p:txBody>
      </p:sp>
      <p:sp>
        <p:nvSpPr>
          <p:cNvPr id="4" name="Slide Number Placeholder 3"/>
          <p:cNvSpPr>
            <a:spLocks noGrp="1"/>
          </p:cNvSpPr>
          <p:nvPr>
            <p:ph type="sldNum" sz="quarter" idx="10"/>
          </p:nvPr>
        </p:nvSpPr>
        <p:spPr/>
        <p:txBody>
          <a:bodyPr/>
          <a:lstStyle/>
          <a:p>
            <a:fld id="{1A34FAE9-965C-4DC1-9C93-665DEA27AA04}" type="slidenum">
              <a:rPr lang="en-US" smtClean="0"/>
              <a:t>23</a:t>
            </a:fld>
            <a:endParaRPr lang="en-US"/>
          </a:p>
        </p:txBody>
      </p:sp>
    </p:spTree>
    <p:extLst>
      <p:ext uri="{BB962C8B-B14F-4D97-AF65-F5344CB8AC3E}">
        <p14:creationId xmlns:p14="http://schemas.microsoft.com/office/powerpoint/2010/main" val="2978388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References</a:t>
            </a:r>
          </a:p>
          <a:p>
            <a:pPr fontAlgn="base"/>
            <a:r>
              <a:rPr lang="en-US" sz="1200" b="0" i="0" kern="1200" dirty="0">
                <a:solidFill>
                  <a:schemeClr val="tx1"/>
                </a:solidFill>
                <a:effectLst/>
                <a:latin typeface="+mn-lt"/>
                <a:ea typeface="+mn-ea"/>
                <a:cs typeface="+mn-cs"/>
              </a:rPr>
              <a:t>Brooks, E. B., et al. (2013) </a:t>
            </a:r>
            <a:r>
              <a:rPr lang="en-US" sz="1200" b="0" i="0" u="none" strike="noStrike" kern="1200" dirty="0">
                <a:solidFill>
                  <a:schemeClr val="tx1"/>
                </a:solidFill>
                <a:effectLst/>
                <a:latin typeface="+mn-lt"/>
                <a:ea typeface="+mn-ea"/>
                <a:cs typeface="+mn-cs"/>
                <a:hlinkClick r:id="rId3"/>
              </a:rPr>
              <a:t>On-the-fly massively </a:t>
            </a:r>
            <a:r>
              <a:rPr lang="en-US" sz="1200" b="0" i="0" u="none" strike="noStrike" kern="1200" dirty="0" err="1">
                <a:solidFill>
                  <a:schemeClr val="tx1"/>
                </a:solidFill>
                <a:effectLst/>
                <a:latin typeface="+mn-lt"/>
                <a:ea typeface="+mn-ea"/>
                <a:cs typeface="+mn-cs"/>
                <a:hlinkClick r:id="rId3"/>
              </a:rPr>
              <a:t>multitemporal</a:t>
            </a:r>
            <a:r>
              <a:rPr lang="en-US" sz="1200" b="0" i="0" u="none" strike="noStrike" kern="1200" dirty="0">
                <a:solidFill>
                  <a:schemeClr val="tx1"/>
                </a:solidFill>
                <a:effectLst/>
                <a:latin typeface="+mn-lt"/>
                <a:ea typeface="+mn-ea"/>
                <a:cs typeface="+mn-cs"/>
                <a:hlinkClick r:id="rId3"/>
              </a:rPr>
              <a:t> change detection using statistical quality control charts and Landsat data.</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IEEE Transactions on Geoscience and Remote Sensing.</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Hansen, M.C., et al. (2013, November 15) </a:t>
            </a:r>
            <a:r>
              <a:rPr lang="en-US" sz="1200" b="0" i="0" u="none" strike="noStrike" kern="1200" dirty="0">
                <a:solidFill>
                  <a:schemeClr val="tx1"/>
                </a:solidFill>
                <a:effectLst/>
                <a:latin typeface="+mn-lt"/>
                <a:ea typeface="+mn-ea"/>
                <a:cs typeface="+mn-cs"/>
                <a:hlinkClick r:id="rId4"/>
              </a:rPr>
              <a:t>High-resolution global maps of 21st-century forest cover change.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Science.</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Moore, R. (2014, June 26) </a:t>
            </a:r>
            <a:r>
              <a:rPr lang="en-US" sz="1200" b="0" i="0" u="none" strike="noStrike" kern="1200" dirty="0">
                <a:solidFill>
                  <a:schemeClr val="tx1"/>
                </a:solidFill>
                <a:effectLst/>
                <a:latin typeface="+mn-lt"/>
                <a:ea typeface="+mn-ea"/>
                <a:cs typeface="+mn-cs"/>
                <a:hlinkClick r:id="rId5"/>
              </a:rPr>
              <a:t>Maps for good: Saving trees and saving lives with </a:t>
            </a:r>
            <a:r>
              <a:rPr lang="en-US" sz="1200" b="0" i="0" u="none" strike="noStrike" kern="1200" dirty="0" err="1">
                <a:solidFill>
                  <a:schemeClr val="tx1"/>
                </a:solidFill>
                <a:effectLst/>
                <a:latin typeface="+mn-lt"/>
                <a:ea typeface="+mn-ea"/>
                <a:cs typeface="+mn-cs"/>
                <a:hlinkClick r:id="rId5"/>
              </a:rPr>
              <a:t>petapixel</a:t>
            </a:r>
            <a:r>
              <a:rPr lang="en-US" sz="1200" b="0" i="0" u="none" strike="noStrike" kern="1200" dirty="0">
                <a:solidFill>
                  <a:schemeClr val="tx1"/>
                </a:solidFill>
                <a:effectLst/>
                <a:latin typeface="+mn-lt"/>
                <a:ea typeface="+mn-ea"/>
                <a:cs typeface="+mn-cs"/>
                <a:hlinkClick r:id="rId5"/>
              </a:rPr>
              <a:t>–scale computing.</a:t>
            </a:r>
            <a:r>
              <a:rPr lang="en-US" sz="1200" b="0" i="0" kern="1200" dirty="0">
                <a:solidFill>
                  <a:schemeClr val="tx1"/>
                </a:solidFill>
                <a:effectLst/>
                <a:latin typeface="+mn-lt"/>
                <a:ea typeface="+mn-ea"/>
                <a:cs typeface="+mn-cs"/>
              </a:rPr>
              <a:t> Google I/O 2014.</a:t>
            </a:r>
          </a:p>
          <a:p>
            <a:pPr fontAlgn="base"/>
            <a:r>
              <a:rPr lang="en-US" sz="1200" b="0" i="0" kern="1200" dirty="0">
                <a:solidFill>
                  <a:schemeClr val="tx1"/>
                </a:solidFill>
                <a:effectLst/>
                <a:latin typeface="+mn-lt"/>
                <a:ea typeface="+mn-ea"/>
                <a:cs typeface="+mn-cs"/>
              </a:rPr>
              <a:t>Roy, D.P., et al. (2014, February 1) </a:t>
            </a:r>
            <a:r>
              <a:rPr lang="en-US" sz="1200" b="0" i="0" u="none" strike="noStrike" kern="1200" dirty="0">
                <a:solidFill>
                  <a:schemeClr val="tx1"/>
                </a:solidFill>
                <a:effectLst/>
                <a:latin typeface="+mn-lt"/>
                <a:ea typeface="+mn-ea"/>
                <a:cs typeface="+mn-cs"/>
                <a:hlinkClick r:id="rId6"/>
              </a:rPr>
              <a:t>Landsat-8: Science and product vision for terrestrial global change research.</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Remote Sensing of Environment.</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A34FAE9-965C-4DC1-9C93-665DEA27AA04}" type="slidenum">
              <a:rPr lang="en-US" smtClean="0"/>
              <a:t>28</a:t>
            </a:fld>
            <a:endParaRPr lang="en-US"/>
          </a:p>
        </p:txBody>
      </p:sp>
    </p:spTree>
    <p:extLst>
      <p:ext uri="{BB962C8B-B14F-4D97-AF65-F5344CB8AC3E}">
        <p14:creationId xmlns:p14="http://schemas.microsoft.com/office/powerpoint/2010/main" val="1425196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http://www.public.asu.edu/~wenwenl1/papers/17.pdf</a:t>
            </a:r>
          </a:p>
          <a:p>
            <a:endParaRPr lang="en-US" dirty="0"/>
          </a:p>
          <a:p>
            <a:endParaRPr lang="en-US" dirty="0"/>
          </a:p>
          <a:p>
            <a:r>
              <a:rPr lang="en-US" dirty="0"/>
              <a:t>©</a:t>
            </a:r>
          </a:p>
        </p:txBody>
      </p:sp>
      <p:sp>
        <p:nvSpPr>
          <p:cNvPr id="4" name="Slide Number Placeholder 3"/>
          <p:cNvSpPr>
            <a:spLocks noGrp="1"/>
          </p:cNvSpPr>
          <p:nvPr>
            <p:ph type="sldNum" sz="quarter" idx="10"/>
          </p:nvPr>
        </p:nvSpPr>
        <p:spPr/>
        <p:txBody>
          <a:bodyPr/>
          <a:lstStyle/>
          <a:p>
            <a:fld id="{1A34FAE9-965C-4DC1-9C93-665DEA27AA04}" type="slidenum">
              <a:rPr lang="en-US" smtClean="0"/>
              <a:t>30</a:t>
            </a:fld>
            <a:endParaRPr lang="en-US"/>
          </a:p>
        </p:txBody>
      </p:sp>
    </p:spTree>
    <p:extLst>
      <p:ext uri="{BB962C8B-B14F-4D97-AF65-F5344CB8AC3E}">
        <p14:creationId xmlns:p14="http://schemas.microsoft.com/office/powerpoint/2010/main" val="252636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http://www.oxfordjournals.org/our_journals/polana/virtualissue4.html</a:t>
            </a:r>
          </a:p>
          <a:p>
            <a:endParaRPr lang="en-US" dirty="0"/>
          </a:p>
        </p:txBody>
      </p:sp>
      <p:sp>
        <p:nvSpPr>
          <p:cNvPr id="4" name="Slide Number Placeholder 3"/>
          <p:cNvSpPr>
            <a:spLocks noGrp="1"/>
          </p:cNvSpPr>
          <p:nvPr>
            <p:ph type="sldNum" sz="quarter" idx="10"/>
          </p:nvPr>
        </p:nvSpPr>
        <p:spPr/>
        <p:txBody>
          <a:bodyPr/>
          <a:lstStyle/>
          <a:p>
            <a:fld id="{1A34FAE9-965C-4DC1-9C93-665DEA27AA04}" type="slidenum">
              <a:rPr lang="en-US" smtClean="0"/>
              <a:t>32</a:t>
            </a:fld>
            <a:endParaRPr lang="en-US"/>
          </a:p>
        </p:txBody>
      </p:sp>
    </p:spTree>
    <p:extLst>
      <p:ext uri="{BB962C8B-B14F-4D97-AF65-F5344CB8AC3E}">
        <p14:creationId xmlns:p14="http://schemas.microsoft.com/office/powerpoint/2010/main" val="1628671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6D4D5F-F74A-425F-9630-B2ADB4471DA1}"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3589585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D4D5F-F74A-425F-9630-B2ADB4471DA1}"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1930790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D4D5F-F74A-425F-9630-B2ADB4471DA1}"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401156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D4D5F-F74A-425F-9630-B2ADB4471DA1}"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82D60-AE97-4789-851F-C64B607D21B3}"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68389" y="103428"/>
            <a:ext cx="438944" cy="387639"/>
          </a:xfrm>
          <a:prstGeom prst="rect">
            <a:avLst/>
          </a:prstGeom>
        </p:spPr>
      </p:pic>
    </p:spTree>
    <p:extLst>
      <p:ext uri="{BB962C8B-B14F-4D97-AF65-F5344CB8AC3E}">
        <p14:creationId xmlns:p14="http://schemas.microsoft.com/office/powerpoint/2010/main" val="31160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6D4D5F-F74A-425F-9630-B2ADB4471DA1}" type="datetimeFigureOut">
              <a:rPr lang="en-US" smtClean="0"/>
              <a:t>9/15/19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358120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6D4D5F-F74A-425F-9630-B2ADB4471DA1}" type="datetimeFigureOut">
              <a:rPr lang="en-US" smtClean="0"/>
              <a:t>9/15/19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1034465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6D4D5F-F74A-425F-9630-B2ADB4471DA1}" type="datetimeFigureOut">
              <a:rPr lang="en-US" smtClean="0"/>
              <a:t>9/15/19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273675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6D4D5F-F74A-425F-9630-B2ADB4471DA1}" type="datetimeFigureOut">
              <a:rPr lang="en-US" smtClean="0"/>
              <a:t>9/15/19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3628436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D4D5F-F74A-425F-9630-B2ADB4471DA1}" type="datetimeFigureOut">
              <a:rPr lang="en-US" smtClean="0"/>
              <a:t>9/15/19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784702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6D4D5F-F74A-425F-9630-B2ADB4471DA1}" type="datetimeFigureOut">
              <a:rPr lang="en-US" smtClean="0"/>
              <a:t>9/15/19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3250762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6D4D5F-F74A-425F-9630-B2ADB4471DA1}" type="datetimeFigureOut">
              <a:rPr lang="en-US" smtClean="0"/>
              <a:t>9/15/19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B82D60-AE97-4789-851F-C64B607D21B3}" type="slidenum">
              <a:rPr lang="en-US" smtClean="0"/>
              <a:t>‹#›</a:t>
            </a:fld>
            <a:endParaRPr lang="en-US"/>
          </a:p>
        </p:txBody>
      </p:sp>
    </p:spTree>
    <p:extLst>
      <p:ext uri="{BB962C8B-B14F-4D97-AF65-F5344CB8AC3E}">
        <p14:creationId xmlns:p14="http://schemas.microsoft.com/office/powerpoint/2010/main" val="366989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D4D5F-F74A-425F-9630-B2ADB4471DA1}" type="datetimeFigureOut">
              <a:rPr lang="en-US" smtClean="0"/>
              <a:t>9/15/19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82D60-AE97-4789-851F-C64B607D21B3}" type="slidenum">
              <a:rPr lang="en-US" smtClean="0"/>
              <a:t>‹#›</a:t>
            </a:fld>
            <a:endParaRPr lang="en-US"/>
          </a:p>
        </p:txBody>
      </p:sp>
    </p:spTree>
    <p:extLst>
      <p:ext uri="{BB962C8B-B14F-4D97-AF65-F5344CB8AC3E}">
        <p14:creationId xmlns:p14="http://schemas.microsoft.com/office/powerpoint/2010/main" val="3188061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usgs.gov/" TargetMode="Externa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hyperlink" Target="http://www.google.com/about/datacenters/gallery/#/"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bdgenomics.org/" TargetMode="External"/><Relationship Id="rId2" Type="http://schemas.openxmlformats.org/officeDocument/2006/relationships/hyperlink" Target="http://www.1000genomes.org/" TargetMode="External"/><Relationship Id="rId1" Type="http://schemas.openxmlformats.org/officeDocument/2006/relationships/slideLayout" Target="../slideLayouts/slideLayout2.xml"/><Relationship Id="rId5" Type="http://schemas.openxmlformats.org/officeDocument/2006/relationships/hyperlink" Target="https://spark.apache.org/" TargetMode="External"/><Relationship Id="rId4" Type="http://schemas.openxmlformats.org/officeDocument/2006/relationships/hyperlink" Target="http://www.nih.gov/precisionmedicin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Introduction to Data Science</a:t>
            </a:r>
          </a:p>
        </p:txBody>
      </p:sp>
      <p:sp>
        <p:nvSpPr>
          <p:cNvPr id="3" name="Subtitle 2"/>
          <p:cNvSpPr>
            <a:spLocks noGrp="1"/>
          </p:cNvSpPr>
          <p:nvPr>
            <p:ph type="subTitle" idx="1"/>
          </p:nvPr>
        </p:nvSpPr>
        <p:spPr>
          <a:xfrm>
            <a:off x="1524000" y="4390314"/>
            <a:ext cx="9144000" cy="1655762"/>
          </a:xfrm>
        </p:spPr>
        <p:txBody>
          <a:bodyPr>
            <a:normAutofit lnSpcReduction="10000"/>
          </a:bodyPr>
          <a:lstStyle/>
          <a:p>
            <a:pPr algn="r"/>
            <a:r>
              <a:rPr lang="en-US" dirty="0"/>
              <a:t>Paul Anderson, Ph.D.</a:t>
            </a:r>
          </a:p>
          <a:p>
            <a:pPr algn="r"/>
            <a:r>
              <a:rPr lang="en-US" dirty="0"/>
              <a:t>Department of Computer Science &amp; </a:t>
            </a:r>
          </a:p>
          <a:p>
            <a:pPr algn="r"/>
            <a:r>
              <a:rPr lang="en-US" dirty="0"/>
              <a:t>Software Engineering</a:t>
            </a:r>
          </a:p>
          <a:p>
            <a:pPr algn="r"/>
            <a:r>
              <a:rPr lang="en-US" dirty="0"/>
              <a:t>California Polytechnic State University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9323" y="109336"/>
            <a:ext cx="1598491" cy="1411654"/>
          </a:xfrm>
          <a:prstGeom prst="rect">
            <a:avLst/>
          </a:prstGeom>
        </p:spPr>
      </p:pic>
      <p:pic>
        <p:nvPicPr>
          <p:cNvPr id="6" name="Picture 5">
            <a:extLst>
              <a:ext uri="{FF2B5EF4-FFF2-40B4-BE49-F238E27FC236}">
                <a16:creationId xmlns:a16="http://schemas.microsoft.com/office/drawing/2014/main" id="{9C516581-2317-524D-BC4C-F026D0FF61C7}"/>
              </a:ext>
            </a:extLst>
          </p:cNvPr>
          <p:cNvPicPr>
            <a:picLocks noChangeAspect="1"/>
          </p:cNvPicPr>
          <p:nvPr/>
        </p:nvPicPr>
        <p:blipFill>
          <a:blip r:embed="rId4"/>
          <a:stretch>
            <a:fillRect/>
          </a:stretch>
        </p:blipFill>
        <p:spPr>
          <a:xfrm>
            <a:off x="223822" y="242012"/>
            <a:ext cx="2921000" cy="685800"/>
          </a:xfrm>
          <a:prstGeom prst="rect">
            <a:avLst/>
          </a:prstGeom>
        </p:spPr>
      </p:pic>
    </p:spTree>
    <p:extLst>
      <p:ext uri="{BB962C8B-B14F-4D97-AF65-F5344CB8AC3E}">
        <p14:creationId xmlns:p14="http://schemas.microsoft.com/office/powerpoint/2010/main" val="2769612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Data Science?</a:t>
            </a:r>
          </a:p>
        </p:txBody>
      </p:sp>
      <p:pic>
        <p:nvPicPr>
          <p:cNvPr id="1026" name="Picture 2" descr="https://lh3.googleusercontent.com/Q66Q_rvnQn1Ai56ELmzqffky63RcpbHvXqidFeVqJsNOTuRd5HwqvHfAf6FfbEydGuv5xXfrRuXfSYcAsm1rcWkpR_zLjGZypSxZW5RuwSi3AtfrX5GpCWkMDQqdl31K_SIHO7B0U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8585" y="1559848"/>
            <a:ext cx="8474830" cy="502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7334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p:txBody>
          <a:bodyPr>
            <a:normAutofit/>
          </a:bodyPr>
          <a:lstStyle/>
          <a:p>
            <a:r>
              <a:rPr lang="en-US" sz="1900" dirty="0"/>
              <a:t>Introduction to Big Data and Data Science</a:t>
            </a:r>
          </a:p>
          <a:p>
            <a:r>
              <a:rPr lang="en-US" b="1" dirty="0"/>
              <a:t>Examples of Big Data and Ethical Concerns</a:t>
            </a:r>
          </a:p>
          <a:p>
            <a:pPr marL="914400" lvl="1" indent="-457200">
              <a:buFont typeface="+mj-lt"/>
              <a:buAutoNum type="arabicPeriod"/>
            </a:pPr>
            <a:r>
              <a:rPr lang="en-US" b="1" dirty="0"/>
              <a:t>Life Sciences</a:t>
            </a:r>
          </a:p>
          <a:p>
            <a:pPr marL="914400" lvl="1" indent="-457200">
              <a:buFont typeface="+mj-lt"/>
              <a:buAutoNum type="arabicPeriod"/>
            </a:pPr>
            <a:r>
              <a:rPr lang="en-US" b="1" dirty="0"/>
              <a:t>Earth Sciences</a:t>
            </a:r>
          </a:p>
          <a:p>
            <a:pPr marL="914400" lvl="1" indent="-457200">
              <a:buFont typeface="+mj-lt"/>
              <a:buAutoNum type="arabicPeriod"/>
            </a:pPr>
            <a:r>
              <a:rPr lang="en-US" b="1" dirty="0"/>
              <a:t>Social Sciences</a:t>
            </a:r>
          </a:p>
          <a:p>
            <a:pPr marL="914400" lvl="1" indent="-457200">
              <a:buFont typeface="+mj-lt"/>
              <a:buAutoNum type="arabicPeriod"/>
            </a:pPr>
            <a:r>
              <a:rPr lang="en-US" b="1" dirty="0"/>
              <a:t>Humanities</a:t>
            </a:r>
          </a:p>
          <a:p>
            <a:pPr marL="914400" lvl="1" indent="-457200">
              <a:buFont typeface="+mj-lt"/>
              <a:buAutoNum type="arabicPeriod"/>
            </a:pPr>
            <a:r>
              <a:rPr lang="en-US" b="1" dirty="0"/>
              <a:t>Internet of Things</a:t>
            </a:r>
          </a:p>
          <a:p>
            <a:pPr marL="914400" lvl="1" indent="-457200">
              <a:buFont typeface="+mj-lt"/>
              <a:buAutoNum type="arabicPeriod"/>
            </a:pPr>
            <a:r>
              <a:rPr lang="en-US" b="1" dirty="0"/>
              <a:t>Industry</a:t>
            </a:r>
          </a:p>
          <a:p>
            <a:r>
              <a:rPr lang="en-US" sz="1900" dirty="0"/>
              <a:t>Key technologies</a:t>
            </a:r>
          </a:p>
        </p:txBody>
      </p:sp>
    </p:spTree>
    <p:extLst>
      <p:ext uri="{BB962C8B-B14F-4D97-AF65-F5344CB8AC3E}">
        <p14:creationId xmlns:p14="http://schemas.microsoft.com/office/powerpoint/2010/main" val="6355006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 of the Future</a:t>
            </a:r>
          </a:p>
        </p:txBody>
      </p:sp>
      <p:pic>
        <p:nvPicPr>
          <p:cNvPr id="9218" name="Picture 2" descr="http://www.technologyreview.com/sites/default/files/styles/body_embed/public/legacy/0312-smarr-a_cropt_x616.jpg?itok=wXsJPDT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46" y="1854926"/>
            <a:ext cx="3137166" cy="36026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850193" y="9224372"/>
            <a:ext cx="10472716" cy="246221"/>
          </a:xfrm>
          <a:prstGeom prst="rect">
            <a:avLst/>
          </a:prstGeom>
        </p:spPr>
        <p:txBody>
          <a:bodyPr wrap="square">
            <a:spAutoFit/>
          </a:bodyPr>
          <a:lstStyle/>
          <a:p>
            <a:r>
              <a:rPr lang="en-US" sz="1000" dirty="0"/>
              <a:t>http://www.technologyreview.com/featuredstory/426968/the-patient-of-the-future/</a:t>
            </a:r>
          </a:p>
        </p:txBody>
      </p:sp>
      <p:pic>
        <p:nvPicPr>
          <p:cNvPr id="9220" name="Picture 4" descr="http://www.technologyreview.com/sites/default/files/legacy/2011-07-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3025" y="1839068"/>
            <a:ext cx="2835283" cy="36343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033025" y="5473388"/>
            <a:ext cx="2835283" cy="400110"/>
          </a:xfrm>
          <a:prstGeom prst="rect">
            <a:avLst/>
          </a:prstGeom>
        </p:spPr>
        <p:txBody>
          <a:bodyPr wrap="square">
            <a:spAutoFit/>
          </a:bodyPr>
          <a:lstStyle/>
          <a:p>
            <a:r>
              <a:rPr lang="en-US" sz="1000" dirty="0"/>
              <a:t>http://www.technologyreview.com/magazine/2011/07/</a:t>
            </a:r>
          </a:p>
        </p:txBody>
      </p:sp>
      <p:sp>
        <p:nvSpPr>
          <p:cNvPr id="6" name="Rectangle 5"/>
          <p:cNvSpPr/>
          <p:nvPr/>
        </p:nvSpPr>
        <p:spPr>
          <a:xfrm>
            <a:off x="606947" y="5457529"/>
            <a:ext cx="3137166" cy="408011"/>
          </a:xfrm>
          <a:prstGeom prst="rect">
            <a:avLst/>
          </a:prstGeom>
        </p:spPr>
        <p:txBody>
          <a:bodyPr wrap="square">
            <a:spAutoFit/>
          </a:bodyPr>
          <a:lstStyle/>
          <a:p>
            <a:r>
              <a:rPr lang="en-US" sz="1000" dirty="0"/>
              <a:t>http://www.technologyreview.com/featuredstory/426968/the-patient-of-the-future/</a:t>
            </a:r>
          </a:p>
        </p:txBody>
      </p:sp>
      <p:pic>
        <p:nvPicPr>
          <p:cNvPr id="9222" name="Picture 6" descr="http://ww1.hdnux.com/photos/34/35/67/7462364/5/920x124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5577" y="2006369"/>
            <a:ext cx="4952265" cy="329971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035577" y="5334418"/>
            <a:ext cx="6096000" cy="246221"/>
          </a:xfrm>
          <a:prstGeom prst="rect">
            <a:avLst/>
          </a:prstGeom>
        </p:spPr>
        <p:txBody>
          <a:bodyPr>
            <a:spAutoFit/>
          </a:bodyPr>
          <a:lstStyle/>
          <a:p>
            <a:r>
              <a:rPr lang="en-US" sz="1000" dirty="0"/>
              <a:t>http://ww1.hdnux.com/photos/34/35/67/7462364/5/920x1240.jpg</a:t>
            </a:r>
          </a:p>
        </p:txBody>
      </p:sp>
    </p:spTree>
    <p:extLst>
      <p:ext uri="{BB962C8B-B14F-4D97-AF65-F5344CB8AC3E}">
        <p14:creationId xmlns:p14="http://schemas.microsoft.com/office/powerpoint/2010/main" val="1758485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Lighting fast genomics</a:t>
            </a:r>
          </a:p>
        </p:txBody>
      </p:sp>
      <p:sp>
        <p:nvSpPr>
          <p:cNvPr id="3" name="Content Placeholder 2"/>
          <p:cNvSpPr>
            <a:spLocks noGrp="1"/>
          </p:cNvSpPr>
          <p:nvPr>
            <p:ph idx="1"/>
          </p:nvPr>
        </p:nvSpPr>
        <p:spPr/>
        <p:txBody>
          <a:bodyPr/>
          <a:lstStyle/>
          <a:p>
            <a:pPr marL="0" indent="0">
              <a:buNone/>
            </a:pPr>
            <a:r>
              <a:rPr lang="en-US" dirty="0"/>
              <a:t>Technology: Spark and ADAM</a:t>
            </a:r>
            <a:br>
              <a:rPr lang="en-US" dirty="0"/>
            </a:br>
            <a:br>
              <a:rPr lang="en-US" dirty="0"/>
            </a:br>
            <a:r>
              <a:rPr lang="en-US" dirty="0"/>
              <a:t>What is genomics all about?</a:t>
            </a:r>
          </a:p>
          <a:p>
            <a:pPr lvl="1">
              <a:spcAft>
                <a:spcPts val="600"/>
              </a:spcAft>
            </a:pPr>
            <a:r>
              <a:rPr lang="en-US" dirty="0"/>
              <a:t>Medical Diagnosis</a:t>
            </a:r>
          </a:p>
          <a:p>
            <a:pPr lvl="1">
              <a:spcAft>
                <a:spcPts val="600"/>
              </a:spcAft>
            </a:pPr>
            <a:r>
              <a:rPr lang="en-US" dirty="0"/>
              <a:t>Drug Response</a:t>
            </a:r>
          </a:p>
          <a:p>
            <a:pPr lvl="1">
              <a:spcAft>
                <a:spcPts val="600"/>
              </a:spcAft>
            </a:pPr>
            <a:r>
              <a:rPr lang="en-US" dirty="0"/>
              <a:t>Disease mechanisms</a:t>
            </a:r>
          </a:p>
          <a:p>
            <a:pPr lvl="1">
              <a:spcAft>
                <a:spcPts val="600"/>
              </a:spcAft>
            </a:pPr>
            <a:r>
              <a:rPr lang="en-US" dirty="0"/>
              <a:t>Theory of Genomes</a:t>
            </a:r>
          </a:p>
          <a:p>
            <a:pPr lvl="1">
              <a:spcAft>
                <a:spcPts val="600"/>
              </a:spcAft>
            </a:pPr>
            <a:r>
              <a:rPr lang="en-US" dirty="0"/>
              <a:t>Conservation</a:t>
            </a:r>
          </a:p>
        </p:txBody>
      </p:sp>
      <p:pic>
        <p:nvPicPr>
          <p:cNvPr id="1026" name="Picture 2" descr="http://img.deusm.com/informationweek/2014/06/1278959/Spark-Ecosyst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2036" y="3212239"/>
            <a:ext cx="5452279" cy="30996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gravatar.com/avatar/0bff5079826d1ecfd663cbcb743a9a25?s=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706371"/>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842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genomics all about?</a:t>
            </a:r>
          </a:p>
        </p:txBody>
      </p:sp>
      <p:sp>
        <p:nvSpPr>
          <p:cNvPr id="3" name="Content Placeholder 2"/>
          <p:cNvSpPr>
            <a:spLocks noGrp="1"/>
          </p:cNvSpPr>
          <p:nvPr>
            <p:ph idx="1"/>
          </p:nvPr>
        </p:nvSpPr>
        <p:spPr>
          <a:xfrm>
            <a:off x="838200" y="1825625"/>
            <a:ext cx="7282912" cy="4141222"/>
          </a:xfrm>
        </p:spPr>
        <p:txBody>
          <a:bodyPr>
            <a:normAutofit lnSpcReduction="10000"/>
          </a:bodyPr>
          <a:lstStyle/>
          <a:p>
            <a:r>
              <a:rPr lang="en-US" dirty="0"/>
              <a:t>A human genome is a 3 billion long sequence (of nucleic acids: “bases”)</a:t>
            </a:r>
          </a:p>
          <a:p>
            <a:r>
              <a:rPr lang="en-US" dirty="0"/>
              <a:t>1 per 1,000 base is variable in human population</a:t>
            </a:r>
          </a:p>
          <a:p>
            <a:r>
              <a:rPr lang="en-US" dirty="0"/>
              <a:t>Genomes encode bio-molecules (tens of thousands)</a:t>
            </a:r>
          </a:p>
          <a:p>
            <a:r>
              <a:rPr lang="en-US" dirty="0"/>
              <a:t>These molecules interact together … and with the environment</a:t>
            </a:r>
          </a:p>
          <a:p>
            <a:pPr marL="0" indent="0">
              <a:buNone/>
            </a:pPr>
            <a:br>
              <a:rPr lang="en-US" dirty="0"/>
            </a:br>
            <a:endParaRPr lang="en-US" dirty="0"/>
          </a:p>
        </p:txBody>
      </p:sp>
      <p:pic>
        <p:nvPicPr>
          <p:cNvPr id="4" name="Picture 2" descr="http://upload.wikimedia.org/wikipedia/commons/9/9a/Illumina_HiSeq_2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17678" y="1004903"/>
            <a:ext cx="3260665" cy="25380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globaltort.wp.lexblogs.com/wp-content/uploads/sites/300/2013/04/U_USERSRob06_15_10_June15PhotosSteinNextGenSequen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980" y="3890075"/>
            <a:ext cx="3756115" cy="25033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8126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a:t>
            </a:r>
          </a:p>
        </p:txBody>
      </p:sp>
      <p:sp>
        <p:nvSpPr>
          <p:cNvPr id="3" name="Content Placeholder 2"/>
          <p:cNvSpPr>
            <a:spLocks noGrp="1"/>
          </p:cNvSpPr>
          <p:nvPr>
            <p:ph idx="1"/>
          </p:nvPr>
        </p:nvSpPr>
        <p:spPr>
          <a:xfrm>
            <a:off x="838200" y="1825625"/>
            <a:ext cx="4644308" cy="4428030"/>
          </a:xfrm>
        </p:spPr>
        <p:txBody>
          <a:bodyPr/>
          <a:lstStyle/>
          <a:p>
            <a:pPr marL="0" indent="0">
              <a:buNone/>
            </a:pPr>
            <a:r>
              <a:rPr lang="en-US" dirty="0"/>
              <a:t>I.T. becomes a bottleneck</a:t>
            </a:r>
          </a:p>
          <a:p>
            <a:pPr lvl="1"/>
            <a:r>
              <a:rPr lang="en-US" dirty="0"/>
              <a:t>Cost</a:t>
            </a:r>
          </a:p>
          <a:p>
            <a:pPr lvl="1"/>
            <a:r>
              <a:rPr lang="en-US" dirty="0"/>
              <a:t>Latency</a:t>
            </a:r>
          </a:p>
          <a:p>
            <a:pPr marL="0" indent="0">
              <a:buNone/>
            </a:pPr>
            <a:br>
              <a:rPr lang="en-US" dirty="0"/>
            </a:br>
            <a:r>
              <a:rPr lang="en-US" dirty="0"/>
              <a:t>Don’t want to sacrifice data with sampling or cut-offs to overcome I.T. bottlenecks</a:t>
            </a:r>
          </a:p>
          <a:p>
            <a:pPr marL="0" indent="0">
              <a:buNone/>
            </a:pPr>
            <a:br>
              <a:rPr lang="en-US" dirty="0"/>
            </a:br>
            <a:endParaRPr lang="en-US" dirty="0"/>
          </a:p>
        </p:txBody>
      </p:sp>
      <p:pic>
        <p:nvPicPr>
          <p:cNvPr id="2054" name="Picture 6" descr="http://photos1.meetupstatic.com/photos/event/b/a/f/6/event_218867862.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0100" y="1825625"/>
            <a:ext cx="5000786" cy="33338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40100" y="5311518"/>
            <a:ext cx="5000786" cy="246221"/>
          </a:xfrm>
          <a:prstGeom prst="rect">
            <a:avLst/>
          </a:prstGeom>
        </p:spPr>
        <p:txBody>
          <a:bodyPr wrap="square">
            <a:spAutoFit/>
          </a:bodyPr>
          <a:lstStyle/>
          <a:p>
            <a:r>
              <a:rPr lang="en-US" sz="1000" dirty="0"/>
              <a:t>Source: http://photos1.meetupstatic.com/photos/event/b/a/f/6/event_218867862.jpeg</a:t>
            </a:r>
          </a:p>
        </p:txBody>
      </p:sp>
    </p:spTree>
    <p:extLst>
      <p:ext uri="{BB962C8B-B14F-4D97-AF65-F5344CB8AC3E}">
        <p14:creationId xmlns:p14="http://schemas.microsoft.com/office/powerpoint/2010/main" val="3786967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Problems with Legacy Approach</a:t>
            </a:r>
          </a:p>
        </p:txBody>
      </p:sp>
      <p:sp>
        <p:nvSpPr>
          <p:cNvPr id="3" name="Content Placeholder 2"/>
          <p:cNvSpPr>
            <a:spLocks noGrp="1"/>
          </p:cNvSpPr>
          <p:nvPr>
            <p:ph idx="1"/>
          </p:nvPr>
        </p:nvSpPr>
        <p:spPr/>
        <p:txBody>
          <a:bodyPr/>
          <a:lstStyle/>
          <a:p>
            <a:r>
              <a:rPr lang="en-US" dirty="0"/>
              <a:t>Legacy stack is not designed to be scalable (C, Perl, Java, …)</a:t>
            </a:r>
          </a:p>
          <a:p>
            <a:r>
              <a:rPr lang="en-US" dirty="0"/>
              <a:t>HPC approach not a fit</a:t>
            </a:r>
          </a:p>
          <a:p>
            <a:pPr lvl="1"/>
            <a:r>
              <a:rPr lang="en-US" dirty="0"/>
              <a:t>Traditionally engineered for compute-intensive tasks</a:t>
            </a:r>
          </a:p>
          <a:p>
            <a:pPr lvl="1"/>
            <a:r>
              <a:rPr lang="en-US" dirty="0"/>
              <a:t>We are now working on data-intensive and compute intensive tasks</a:t>
            </a:r>
          </a:p>
          <a:p>
            <a:r>
              <a:rPr lang="en-US" dirty="0"/>
              <a:t>Prepare for the future of genomics – Precision Medicine</a:t>
            </a:r>
          </a:p>
          <a:p>
            <a:pPr lvl="1"/>
            <a:r>
              <a:rPr lang="en-US" dirty="0"/>
              <a:t>Personal genomes (e.g., 1,000,000 genomes for cancer research)</a:t>
            </a:r>
          </a:p>
          <a:p>
            <a:pPr lvl="1"/>
            <a:r>
              <a:rPr lang="en-US" dirty="0"/>
              <a:t>New sequencing technologies</a:t>
            </a:r>
          </a:p>
          <a:p>
            <a:pPr lvl="1"/>
            <a:r>
              <a:rPr lang="en-US" dirty="0"/>
              <a:t>Sequence as needed (e.g., microbiome, diagnostics)</a:t>
            </a:r>
          </a:p>
          <a:p>
            <a:pPr lvl="1"/>
            <a:r>
              <a:rPr lang="en-US" dirty="0"/>
              <a:t>Leading to medical-condition = f(genomics, environment-history)</a:t>
            </a:r>
          </a:p>
          <a:p>
            <a:pPr lvl="1"/>
            <a:endParaRPr lang="en-US" dirty="0"/>
          </a:p>
        </p:txBody>
      </p:sp>
      <p:pic>
        <p:nvPicPr>
          <p:cNvPr id="6146" name="Picture 2" descr="https://rahman371.files.wordpress.com/2014/09/per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63084" y="365125"/>
            <a:ext cx="2490716" cy="126278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graphical map of the United States superimposed by a group of silhouetted people. A single person in the center stands o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6885" y="5204017"/>
            <a:ext cx="2017033" cy="146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232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Question: Are populations clustering in the genomic data?</a:t>
            </a:r>
          </a:p>
        </p:txBody>
      </p:sp>
      <p:sp>
        <p:nvSpPr>
          <p:cNvPr id="3" name="Content Placeholder 2"/>
          <p:cNvSpPr>
            <a:spLocks noGrp="1"/>
          </p:cNvSpPr>
          <p:nvPr>
            <p:ph idx="1"/>
          </p:nvPr>
        </p:nvSpPr>
        <p:spPr/>
        <p:txBody>
          <a:bodyPr/>
          <a:lstStyle/>
          <a:p>
            <a:r>
              <a:rPr lang="en-US" dirty="0"/>
              <a:t>Run an unsupervised algorithm on a massive number of genomes</a:t>
            </a:r>
          </a:p>
          <a:p>
            <a:r>
              <a:rPr lang="en-US" dirty="0"/>
              <a:t>The idea is to find clusters (k-means) that would match subpopulations</a:t>
            </a:r>
          </a:p>
          <a:p>
            <a:r>
              <a:rPr lang="en-US" dirty="0"/>
              <a:t>This helps find patterns in population histories, gene flows, selection, </a:t>
            </a:r>
            <a:r>
              <a:rPr lang="en-US" dirty="0" err="1"/>
              <a:t>etc</a:t>
            </a:r>
            <a:endParaRPr lang="en-US" dirty="0"/>
          </a:p>
        </p:txBody>
      </p:sp>
      <p:pic>
        <p:nvPicPr>
          <p:cNvPr id="8194" name="Picture 2" descr="http://pypr.sourceforge.net/_images/kmeans_2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6731" y="3739088"/>
            <a:ext cx="6135269" cy="311891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upload.wikimedia.org/wikipedia/commons/4/47/Gene_flow_fina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830" y="4176938"/>
            <a:ext cx="5115483" cy="2419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153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Turning computers into doctors</a:t>
            </a:r>
          </a:p>
        </p:txBody>
      </p:sp>
      <p:pic>
        <p:nvPicPr>
          <p:cNvPr id="4098" name="Picture 2" descr="http://img2.wikia.nocookie.net/__cb20110820082041/memoryalpha/en/images/c/cb/Medical_tricorder,_23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4912" y="1282682"/>
            <a:ext cx="2415889" cy="22609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ibm.com/smarterplanet/us/en/ibmwatson/assets/img/tech/img-video-jeopard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3926" y="2057401"/>
            <a:ext cx="5284381" cy="29724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upload.wikimedia.org/wikipedia/commons/2/22/IBM_Wats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1" y="3741033"/>
            <a:ext cx="3228121" cy="2161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216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IBM Watson</a:t>
            </a:r>
          </a:p>
        </p:txBody>
      </p:sp>
      <p:pic>
        <p:nvPicPr>
          <p:cNvPr id="5122" name="Picture 2" descr="http://www.ibm.com/solutions/images/K296204R27927C48/healthcare_pullquot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685801"/>
            <a:ext cx="590550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1981200" y="3240087"/>
            <a:ext cx="8229600" cy="2886076"/>
          </a:xfrm>
        </p:spPr>
        <p:txBody>
          <a:bodyPr>
            <a:normAutofit/>
          </a:bodyPr>
          <a:lstStyle/>
          <a:p>
            <a:pPr marL="0" indent="0">
              <a:buNone/>
            </a:pPr>
            <a:r>
              <a:rPr lang="en-US" dirty="0"/>
              <a:t>It would require 160 hours of reading a week to keep up with new medical knowledge being published</a:t>
            </a:r>
          </a:p>
          <a:p>
            <a:pPr marL="0" indent="0">
              <a:buNone/>
            </a:pPr>
            <a:endParaRPr lang="en-US" dirty="0"/>
          </a:p>
          <a:p>
            <a:pPr marL="0" indent="0">
              <a:buNone/>
            </a:pPr>
            <a:r>
              <a:rPr lang="en-US" dirty="0"/>
              <a:t>In current tests, Watson’s diagnosis rate of lung cancer is 90%, compare to 50% on human doctors</a:t>
            </a:r>
            <a:r>
              <a:rPr lang="en-US" baseline="30000" dirty="0"/>
              <a:t>1</a:t>
            </a:r>
          </a:p>
        </p:txBody>
      </p:sp>
    </p:spTree>
    <p:extLst>
      <p:ext uri="{BB962C8B-B14F-4D97-AF65-F5344CB8AC3E}">
        <p14:creationId xmlns:p14="http://schemas.microsoft.com/office/powerpoint/2010/main" val="263464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3" name="Content Placeholder 2"/>
          <p:cNvSpPr>
            <a:spLocks noGrp="1"/>
          </p:cNvSpPr>
          <p:nvPr>
            <p:ph idx="1"/>
          </p:nvPr>
        </p:nvSpPr>
        <p:spPr>
          <a:xfrm>
            <a:off x="838200" y="1825625"/>
            <a:ext cx="5453743" cy="4351338"/>
          </a:xfrm>
        </p:spPr>
        <p:txBody>
          <a:bodyPr>
            <a:normAutofit/>
          </a:bodyPr>
          <a:lstStyle/>
          <a:p>
            <a:r>
              <a:rPr lang="en-US" dirty="0"/>
              <a:t>Big Data and Data Science</a:t>
            </a:r>
          </a:p>
          <a:p>
            <a:r>
              <a:rPr lang="en-US" dirty="0"/>
              <a:t>Real World Examples &amp; Ethical Implications</a:t>
            </a:r>
          </a:p>
          <a:p>
            <a:r>
              <a:rPr lang="en-US" dirty="0"/>
              <a:t>Key technologies</a:t>
            </a:r>
          </a:p>
        </p:txBody>
      </p:sp>
      <p:sp>
        <p:nvSpPr>
          <p:cNvPr id="4" name="Content Placeholder 2"/>
          <p:cNvSpPr txBox="1">
            <a:spLocks/>
          </p:cNvSpPr>
          <p:nvPr/>
        </p:nvSpPr>
        <p:spPr>
          <a:xfrm rot="16200000">
            <a:off x="9564464" y="3907974"/>
            <a:ext cx="5165269" cy="201384"/>
          </a:xfrm>
          <a:prstGeom prst="rect">
            <a:avLst/>
          </a:prstGeom>
        </p:spPr>
        <p:txBody>
          <a:bodyPr vert="horz" lIns="91440" tIns="45720" rIns="91440" bIns="45720" rtlCol="0">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https://hrboss.com/sites/default/files/imce/bigdata-infographic-p4.png</a:t>
            </a:r>
            <a:endParaRPr lang="en-US" dirty="0"/>
          </a:p>
        </p:txBody>
      </p:sp>
      <p:pic>
        <p:nvPicPr>
          <p:cNvPr id="5" name="Picture 2" descr="https://hrboss.com/sites/default/files/imce/bigdata-infographic-p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9285" y="528411"/>
            <a:ext cx="5667375" cy="8020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794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about basic science?</a:t>
            </a:r>
          </a:p>
        </p:txBody>
      </p:sp>
      <p:pic>
        <p:nvPicPr>
          <p:cNvPr id="9218" name="Picture 2" descr="http://www.cubocube.com/files/images/opengenetics/chapter11/im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525" y="1219201"/>
            <a:ext cx="8362950" cy="277235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mic.sgmjournals.org/content/156/2/287/F1.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4119800"/>
            <a:ext cx="4724400" cy="2281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424890" y="6553201"/>
            <a:ext cx="7481111" cy="276999"/>
          </a:xfrm>
          <a:prstGeom prst="rect">
            <a:avLst/>
          </a:prstGeom>
        </p:spPr>
        <p:txBody>
          <a:bodyPr wrap="square">
            <a:spAutoFit/>
          </a:bodyPr>
          <a:lstStyle/>
          <a:p>
            <a:pPr algn="ctr"/>
            <a:r>
              <a:rPr lang="en-US" sz="1200" dirty="0"/>
              <a:t>Source: http://goo.gl/1yI5h5</a:t>
            </a:r>
          </a:p>
        </p:txBody>
      </p:sp>
    </p:spTree>
    <p:extLst>
      <p:ext uri="{BB962C8B-B14F-4D97-AF65-F5344CB8AC3E}">
        <p14:creationId xmlns:p14="http://schemas.microsoft.com/office/powerpoint/2010/main" val="3683564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and medicine are important but what about cats?</a:t>
            </a:r>
          </a:p>
        </p:txBody>
      </p:sp>
      <p:sp>
        <p:nvSpPr>
          <p:cNvPr id="4" name="Content Placeholder 3"/>
          <p:cNvSpPr>
            <a:spLocks noGrp="1"/>
          </p:cNvSpPr>
          <p:nvPr>
            <p:ph idx="1"/>
          </p:nvPr>
        </p:nvSpPr>
        <p:spPr>
          <a:xfrm>
            <a:off x="838200" y="1825625"/>
            <a:ext cx="7554685" cy="4738461"/>
          </a:xfrm>
        </p:spPr>
        <p:txBody>
          <a:bodyPr>
            <a:normAutofit fontScale="85000" lnSpcReduction="20000"/>
          </a:bodyPr>
          <a:lstStyle/>
          <a:p>
            <a:pPr marL="0" indent="0">
              <a:buNone/>
            </a:pPr>
            <a:r>
              <a:rPr lang="en-US" dirty="0"/>
              <a:t>Google scientists created one of the largest neural networks - 16,000 computer processor</a:t>
            </a:r>
          </a:p>
          <a:p>
            <a:pPr marL="0" indent="0">
              <a:buNone/>
            </a:pPr>
            <a:r>
              <a:rPr lang="en-US" dirty="0"/>
              <a:t>What should we do with it?</a:t>
            </a:r>
            <a:br>
              <a:rPr lang="en-US" dirty="0"/>
            </a:br>
            <a:br>
              <a:rPr lang="en-US" dirty="0"/>
            </a:br>
            <a:r>
              <a:rPr lang="en-US" dirty="0"/>
              <a:t>    Answer: Turn it loose on the Internet to learn on its own.</a:t>
            </a:r>
          </a:p>
          <a:p>
            <a:pPr marL="0" indent="0">
              <a:buNone/>
            </a:pPr>
            <a:r>
              <a:rPr lang="en-US" dirty="0"/>
              <a:t>Presented with 10 million digital images found in YouTube videos, what did Google’s brain do?</a:t>
            </a:r>
            <a:br>
              <a:rPr lang="en-US" dirty="0"/>
            </a:br>
            <a:br>
              <a:rPr lang="en-US" dirty="0"/>
            </a:br>
            <a:r>
              <a:rPr lang="en-US" dirty="0"/>
              <a:t>    Answer: What millions of humans do with YouTube: </a:t>
            </a:r>
            <a:br>
              <a:rPr lang="en-US" dirty="0"/>
            </a:br>
            <a:r>
              <a:rPr lang="en-US" dirty="0"/>
              <a:t>                    looked for cats.</a:t>
            </a:r>
          </a:p>
          <a:p>
            <a:pPr marL="0" indent="0">
              <a:buNone/>
            </a:pPr>
            <a:r>
              <a:rPr lang="en-US" dirty="0"/>
              <a:t>The neural network taught itself to recognize cats, which is actually no frivolous activity. It performed far better than any previous effort by roughly doubling its accuracy in recognizing objects in a challenging list of 20,000 distinct items.</a:t>
            </a:r>
          </a:p>
        </p:txBody>
      </p:sp>
      <p:pic>
        <p:nvPicPr>
          <p:cNvPr id="5124" name="Picture 4" descr="http://static01.nyt.com/images/2012/06/26/business/CATS/CATS-article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3255" y="1690688"/>
            <a:ext cx="3279775" cy="180387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nternet, It understands 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0972" y="4080114"/>
            <a:ext cx="2841171" cy="2112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402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else can we do with image analysis? Earth Sciences Big Data</a:t>
            </a:r>
          </a:p>
        </p:txBody>
      </p:sp>
      <p:sp>
        <p:nvSpPr>
          <p:cNvPr id="3" name="Content Placeholder 2"/>
          <p:cNvSpPr>
            <a:spLocks noGrp="1"/>
          </p:cNvSpPr>
          <p:nvPr>
            <p:ph idx="1"/>
          </p:nvPr>
        </p:nvSpPr>
        <p:spPr>
          <a:xfrm>
            <a:off x="838200" y="1825625"/>
            <a:ext cx="5693229" cy="2481445"/>
          </a:xfrm>
        </p:spPr>
        <p:txBody>
          <a:bodyPr>
            <a:normAutofit lnSpcReduction="10000"/>
          </a:bodyPr>
          <a:lstStyle/>
          <a:p>
            <a:pPr marL="0" indent="0">
              <a:buNone/>
            </a:pPr>
            <a:r>
              <a:rPr lang="en-US" dirty="0"/>
              <a:t>Big Data Approach to Earth Imagery</a:t>
            </a:r>
          </a:p>
          <a:p>
            <a:pPr marL="0" indent="0">
              <a:buNone/>
            </a:pPr>
            <a:br>
              <a:rPr lang="en-US" dirty="0"/>
            </a:br>
            <a:r>
              <a:rPr lang="en-US" dirty="0"/>
              <a:t>2008, U.S. Geological Survey took 3.6 million images acquired by Landsat Satellites and made them free and openly available on the internet</a:t>
            </a:r>
          </a:p>
          <a:p>
            <a:pPr marL="0" indent="0">
              <a:buNone/>
            </a:pPr>
            <a:endParaRPr lang="en-US" dirty="0"/>
          </a:p>
        </p:txBody>
      </p:sp>
      <p:pic>
        <p:nvPicPr>
          <p:cNvPr id="2050" name="Picture 2" descr="Landsat image of forest clearing in Alaba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456" y="1297871"/>
            <a:ext cx="4938713" cy="329247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upload.wikimedia.org/wikipedia/commons/a/a4/Landsat7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9902" y="4442007"/>
            <a:ext cx="1860912" cy="23261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29742" y="4873623"/>
            <a:ext cx="7957458" cy="1815882"/>
          </a:xfrm>
          <a:prstGeom prst="rect">
            <a:avLst/>
          </a:prstGeom>
        </p:spPr>
        <p:txBody>
          <a:bodyPr wrap="square">
            <a:spAutoFit/>
          </a:bodyPr>
          <a:lstStyle/>
          <a:p>
            <a:r>
              <a:rPr lang="en-US" sz="2800" dirty="0"/>
              <a:t>Dating back to 1972, images are detailed enough to show the impact of human decisions on the land, and they provide the longest continuous view of Earth’s landscape from space</a:t>
            </a:r>
          </a:p>
        </p:txBody>
      </p:sp>
      <p:sp>
        <p:nvSpPr>
          <p:cNvPr id="5" name="Oval 4"/>
          <p:cNvSpPr/>
          <p:nvPr/>
        </p:nvSpPr>
        <p:spPr>
          <a:xfrm>
            <a:off x="9622972" y="1489550"/>
            <a:ext cx="609600" cy="925286"/>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p:cNvSpPr/>
          <p:nvPr/>
        </p:nvSpPr>
        <p:spPr>
          <a:xfrm>
            <a:off x="8847815" y="6521927"/>
            <a:ext cx="3344185" cy="246221"/>
          </a:xfrm>
          <a:prstGeom prst="rect">
            <a:avLst/>
          </a:prstGeom>
        </p:spPr>
        <p:txBody>
          <a:bodyPr wrap="none">
            <a:spAutoFit/>
          </a:bodyPr>
          <a:lstStyle/>
          <a:p>
            <a:pPr>
              <a:defRPr/>
            </a:pPr>
            <a:r>
              <a:rPr lang="en-US" sz="1000" dirty="0"/>
              <a:t>http://earthobservatory.nasa.gov/Features/LandsatBigData/</a:t>
            </a:r>
          </a:p>
        </p:txBody>
      </p:sp>
    </p:spTree>
    <p:extLst>
      <p:ext uri="{BB962C8B-B14F-4D97-AF65-F5344CB8AC3E}">
        <p14:creationId xmlns:p14="http://schemas.microsoft.com/office/powerpoint/2010/main" val="2393947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Landsat Data</a:t>
            </a:r>
          </a:p>
        </p:txBody>
      </p:sp>
      <p:sp>
        <p:nvSpPr>
          <p:cNvPr id="3" name="Content Placeholder 2"/>
          <p:cNvSpPr>
            <a:spLocks noGrp="1"/>
          </p:cNvSpPr>
          <p:nvPr>
            <p:ph idx="1"/>
          </p:nvPr>
        </p:nvSpPr>
        <p:spPr>
          <a:xfrm>
            <a:off x="838200" y="1785257"/>
            <a:ext cx="5201329" cy="4391705"/>
          </a:xfrm>
        </p:spPr>
        <p:txBody>
          <a:bodyPr>
            <a:normAutofit/>
          </a:bodyPr>
          <a:lstStyle/>
          <a:p>
            <a:pPr marL="0" indent="0">
              <a:buNone/>
            </a:pPr>
            <a:r>
              <a:rPr lang="en-US" dirty="0"/>
              <a:t>Since 2000, more than 4.3 million images have been captured</a:t>
            </a:r>
          </a:p>
          <a:p>
            <a:pPr marL="0" indent="0">
              <a:buNone/>
            </a:pPr>
            <a:br>
              <a:rPr lang="en-US" dirty="0"/>
            </a:br>
            <a:r>
              <a:rPr lang="en-US" dirty="0"/>
              <a:t>Landsat 8 was launched in February 2013, significantly boosting the rate to as many as 1,400 images each day.</a:t>
            </a:r>
          </a:p>
        </p:txBody>
      </p:sp>
      <p:pic>
        <p:nvPicPr>
          <p:cNvPr id="1026" name="Picture 2" descr="Visualization of Landsat acquisitions over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529" y="1502228"/>
            <a:ext cx="6032727" cy="40218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35486" y="5530631"/>
            <a:ext cx="6096000" cy="523220"/>
          </a:xfrm>
          <a:prstGeom prst="rect">
            <a:avLst/>
          </a:prstGeom>
        </p:spPr>
        <p:txBody>
          <a:bodyPr>
            <a:spAutoFit/>
          </a:bodyPr>
          <a:lstStyle/>
          <a:p>
            <a:r>
              <a:rPr lang="en-US" sz="1400" dirty="0"/>
              <a:t>Graph by Joshua Stevens using data collected from the U.S. Geological Survey acquisitions archive</a:t>
            </a:r>
          </a:p>
        </p:txBody>
      </p:sp>
    </p:spTree>
    <p:extLst>
      <p:ext uri="{BB962C8B-B14F-4D97-AF65-F5344CB8AC3E}">
        <p14:creationId xmlns:p14="http://schemas.microsoft.com/office/powerpoint/2010/main" val="23078936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possibilities and Results</a:t>
            </a:r>
          </a:p>
        </p:txBody>
      </p:sp>
      <p:sp>
        <p:nvSpPr>
          <p:cNvPr id="3" name="Content Placeholder 2"/>
          <p:cNvSpPr>
            <a:spLocks noGrp="1"/>
          </p:cNvSpPr>
          <p:nvPr>
            <p:ph idx="1"/>
          </p:nvPr>
        </p:nvSpPr>
        <p:spPr>
          <a:xfrm>
            <a:off x="838200" y="1825625"/>
            <a:ext cx="6662980" cy="4351338"/>
          </a:xfrm>
        </p:spPr>
        <p:txBody>
          <a:bodyPr>
            <a:normAutofit fontScale="92500" lnSpcReduction="10000"/>
          </a:bodyPr>
          <a:lstStyle/>
          <a:p>
            <a:pPr marL="0" indent="0">
              <a:buNone/>
            </a:pPr>
            <a:r>
              <a:rPr lang="en-US" dirty="0"/>
              <a:t>Evan Brooks from Virginia Tech University gathered every Landsat measurement of the </a:t>
            </a:r>
            <a:r>
              <a:rPr lang="en-US" dirty="0" err="1"/>
              <a:t>Westervelt</a:t>
            </a:r>
            <a:r>
              <a:rPr lang="en-US" dirty="0"/>
              <a:t> forest taken between 2009 and 2011</a:t>
            </a:r>
          </a:p>
          <a:p>
            <a:pPr marL="0" indent="0">
              <a:buNone/>
            </a:pPr>
            <a:r>
              <a:rPr lang="en-US" dirty="0"/>
              <a:t>A forest, field, or city block changes in predictable ways from year to year</a:t>
            </a:r>
          </a:p>
          <a:p>
            <a:r>
              <a:rPr lang="en-US" dirty="0"/>
              <a:t>Greening in the spring, browning in the winter</a:t>
            </a:r>
          </a:p>
          <a:p>
            <a:r>
              <a:rPr lang="en-US" dirty="0"/>
              <a:t>Measured values of light from a particular pixel take a curved shape that is pretty much the same from year to year. </a:t>
            </a:r>
          </a:p>
          <a:p>
            <a:pPr marL="0" indent="0">
              <a:buNone/>
            </a:pPr>
            <a:r>
              <a:rPr lang="en-US" dirty="0"/>
              <a:t>“But where we see odd jumps or leaps,” Brooks noted, “we know that some change occurred.”</a:t>
            </a:r>
          </a:p>
        </p:txBody>
      </p:sp>
      <p:pic>
        <p:nvPicPr>
          <p:cNvPr id="4" name="Picture 3"/>
          <p:cNvPicPr>
            <a:picLocks noChangeAspect="1"/>
          </p:cNvPicPr>
          <p:nvPr/>
        </p:nvPicPr>
        <p:blipFill>
          <a:blip r:embed="rId2"/>
          <a:stretch>
            <a:fillRect/>
          </a:stretch>
        </p:blipFill>
        <p:spPr>
          <a:xfrm>
            <a:off x="7854529" y="2391152"/>
            <a:ext cx="4337471" cy="2966153"/>
          </a:xfrm>
          <a:prstGeom prst="rect">
            <a:avLst/>
          </a:prstGeom>
        </p:spPr>
      </p:pic>
    </p:spTree>
    <p:extLst>
      <p:ext uri="{BB962C8B-B14F-4D97-AF65-F5344CB8AC3E}">
        <p14:creationId xmlns:p14="http://schemas.microsoft.com/office/powerpoint/2010/main" val="6582729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 Takes a Village of Computers</a:t>
            </a:r>
          </a:p>
        </p:txBody>
      </p:sp>
      <p:sp>
        <p:nvSpPr>
          <p:cNvPr id="3" name="Content Placeholder 2"/>
          <p:cNvSpPr>
            <a:spLocks noGrp="1"/>
          </p:cNvSpPr>
          <p:nvPr>
            <p:ph idx="1"/>
          </p:nvPr>
        </p:nvSpPr>
        <p:spPr/>
        <p:txBody>
          <a:bodyPr>
            <a:normAutofit fontScale="92500" lnSpcReduction="20000"/>
          </a:bodyPr>
          <a:lstStyle/>
          <a:p>
            <a:pPr marL="0" indent="0" fontAlgn="base">
              <a:buNone/>
            </a:pPr>
            <a:r>
              <a:rPr lang="en-US" dirty="0"/>
              <a:t>Brooks can run his forest analyses on a laptop, but he can only survey a small area. How do you scale up a pixel-based analysis to figure out how forests are changing around the world across four decades?</a:t>
            </a:r>
          </a:p>
          <a:p>
            <a:pPr marL="0" indent="0" fontAlgn="base">
              <a:buNone/>
            </a:pPr>
            <a:r>
              <a:rPr lang="en-US" dirty="0"/>
              <a:t>“</a:t>
            </a:r>
            <a:r>
              <a:rPr lang="en-US" b="1" dirty="0"/>
              <a:t>The issue is scaling it up</a:t>
            </a:r>
            <a:r>
              <a:rPr lang="en-US" dirty="0"/>
              <a:t>,” says Robert Kennedy, a remote sensing scientist at Boston University who has developed a similar analysis tool. “Even if you have a simple algorithm, you need a lot of computing to manage all of the data.”</a:t>
            </a:r>
          </a:p>
          <a:p>
            <a:pPr marL="0" indent="0" fontAlgn="base">
              <a:buNone/>
            </a:pPr>
            <a:r>
              <a:rPr lang="en-US" dirty="0"/>
              <a:t>How much data? “There are </a:t>
            </a:r>
            <a:r>
              <a:rPr lang="en-US" b="1" dirty="0"/>
              <a:t>roughly 400 billion land pixels</a:t>
            </a:r>
            <a:r>
              <a:rPr lang="en-US" dirty="0"/>
              <a:t> in a single global mosaic,” says Rama </a:t>
            </a:r>
            <a:r>
              <a:rPr lang="en-US" dirty="0" err="1"/>
              <a:t>Nemani</a:t>
            </a:r>
            <a:r>
              <a:rPr lang="en-US" dirty="0"/>
              <a:t>, a scientist who runs the NASA Earth Exchange (NEX), a supercomputing collaborative at NASA’s Ames Research Center.</a:t>
            </a:r>
            <a:br>
              <a:rPr lang="en-US" dirty="0"/>
            </a:br>
            <a:br>
              <a:rPr lang="en-US" dirty="0"/>
            </a:br>
            <a:r>
              <a:rPr lang="en-US" dirty="0"/>
              <a:t>With at least one image of every location on Earth per season every year, the entire 43-year Landsat record contains more than 50 trillion pixels.</a:t>
            </a:r>
          </a:p>
        </p:txBody>
      </p:sp>
      <p:pic>
        <p:nvPicPr>
          <p:cNvPr id="5122" name="Picture 2" descr="http://thumbs.dreamstime.com/x/cloud-computing-concept-word-tag-cloud-288659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6886" y="5571554"/>
            <a:ext cx="2133599" cy="1210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4355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7314" y="1433965"/>
            <a:ext cx="3842657" cy="4351338"/>
          </a:xfrm>
        </p:spPr>
        <p:txBody>
          <a:bodyPr>
            <a:normAutofit fontScale="92500" lnSpcReduction="20000"/>
          </a:bodyPr>
          <a:lstStyle/>
          <a:p>
            <a:pPr marL="0" indent="0">
              <a:buNone/>
            </a:pPr>
            <a:r>
              <a:rPr lang="en-US" dirty="0"/>
              <a:t>The processing and storage of data has changed significantly since 1972.</a:t>
            </a:r>
          </a:p>
          <a:p>
            <a:pPr marL="0" indent="0">
              <a:buNone/>
            </a:pPr>
            <a:r>
              <a:rPr lang="en-US" dirty="0"/>
              <a:t>Four decades later, the storage is digital and mind-numbingly dense.</a:t>
            </a:r>
            <a:br>
              <a:rPr lang="en-US" dirty="0"/>
            </a:br>
            <a:br>
              <a:rPr lang="en-US" dirty="0"/>
            </a:br>
            <a:r>
              <a:rPr lang="en-US" dirty="0"/>
              <a:t>Data silos at EROS hold thousands of tape cartridges storing up to 8 terabytes apiece. Google also maintains vast forests of servers and processors at its data centers. </a:t>
            </a:r>
          </a:p>
        </p:txBody>
      </p:sp>
      <p:pic>
        <p:nvPicPr>
          <p:cNvPr id="3074" name="Picture 2" descr="Today the Landsat archive is stored electronically in sophisticated data cen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0861" y="1213303"/>
            <a:ext cx="6858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800599" y="5853797"/>
            <a:ext cx="6948261" cy="253916"/>
          </a:xfrm>
          <a:prstGeom prst="rect">
            <a:avLst/>
          </a:prstGeom>
        </p:spPr>
        <p:txBody>
          <a:bodyPr wrap="square">
            <a:spAutoFit/>
          </a:bodyPr>
          <a:lstStyle/>
          <a:p>
            <a:r>
              <a:rPr lang="en-US" sz="1050" dirty="0"/>
              <a:t>(Photos courtesy of </a:t>
            </a:r>
            <a:r>
              <a:rPr lang="en-US" sz="1050" dirty="0">
                <a:hlinkClick r:id="rId3"/>
              </a:rPr>
              <a:t>U.S. Geological Survey</a:t>
            </a:r>
            <a:r>
              <a:rPr lang="en-US" sz="1050" dirty="0"/>
              <a:t> and Connie Zhou/</a:t>
            </a:r>
            <a:r>
              <a:rPr lang="en-US" sz="1050" dirty="0">
                <a:hlinkClick r:id="rId4"/>
              </a:rPr>
              <a:t>Google</a:t>
            </a:r>
            <a:r>
              <a:rPr lang="en-US" sz="1050" dirty="0"/>
              <a:t>.)</a:t>
            </a:r>
          </a:p>
        </p:txBody>
      </p:sp>
    </p:spTree>
    <p:extLst>
      <p:ext uri="{BB962C8B-B14F-4D97-AF65-F5344CB8AC3E}">
        <p14:creationId xmlns:p14="http://schemas.microsoft.com/office/powerpoint/2010/main" val="592707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For years, </a:t>
            </a:r>
            <a:r>
              <a:rPr lang="en-US" dirty="0" err="1"/>
              <a:t>Goward</a:t>
            </a:r>
            <a:r>
              <a:rPr lang="en-US" dirty="0"/>
              <a:t> and Hansen worked with low-resolution data that did not have a lot of detail</a:t>
            </a:r>
          </a:p>
        </p:txBody>
      </p:sp>
      <p:sp>
        <p:nvSpPr>
          <p:cNvPr id="3" name="Content Placeholder 2"/>
          <p:cNvSpPr>
            <a:spLocks noGrp="1"/>
          </p:cNvSpPr>
          <p:nvPr>
            <p:ph idx="1"/>
          </p:nvPr>
        </p:nvSpPr>
        <p:spPr/>
        <p:txBody>
          <a:bodyPr>
            <a:normAutofit fontScale="85000" lnSpcReduction="20000"/>
          </a:bodyPr>
          <a:lstStyle/>
          <a:p>
            <a:pPr marL="0" indent="0" fontAlgn="base">
              <a:buNone/>
            </a:pPr>
            <a:r>
              <a:rPr lang="en-US" dirty="0"/>
              <a:t>Study impact of disturbance—harvesting, thinning, fires, storms</a:t>
            </a:r>
          </a:p>
          <a:p>
            <a:pPr marL="0" indent="0" fontAlgn="base">
              <a:buNone/>
            </a:pPr>
            <a:r>
              <a:rPr lang="en-US" dirty="0"/>
              <a:t>No one knows the patterns of forest disturbance or how they impact the carbon cycle</a:t>
            </a:r>
          </a:p>
          <a:p>
            <a:pPr marL="0" indent="0" fontAlgn="base">
              <a:buNone/>
            </a:pPr>
            <a:r>
              <a:rPr lang="en-US" dirty="0"/>
              <a:t>Until 2008, Landsat data were too expensive to consider a global map. </a:t>
            </a:r>
          </a:p>
          <a:p>
            <a:pPr marL="0" indent="0" fontAlgn="base">
              <a:buNone/>
            </a:pPr>
            <a:r>
              <a:rPr lang="en-US" dirty="0"/>
              <a:t>“</a:t>
            </a:r>
            <a:r>
              <a:rPr lang="en-US" b="1" dirty="0"/>
              <a:t>We did the science we could afford, not the science we wanted to do</a:t>
            </a:r>
            <a:r>
              <a:rPr lang="en-US" dirty="0"/>
              <a:t>,” </a:t>
            </a:r>
            <a:r>
              <a:rPr lang="en-US" dirty="0" err="1"/>
              <a:t>Goward</a:t>
            </a:r>
            <a:r>
              <a:rPr lang="en-US" dirty="0"/>
              <a:t> said.</a:t>
            </a:r>
          </a:p>
          <a:p>
            <a:pPr marL="0" indent="0" fontAlgn="base">
              <a:buNone/>
            </a:pPr>
            <a:r>
              <a:rPr lang="en-US" dirty="0"/>
              <a:t>Hansen ported their code for mapping forests to the Google Computer Cluster</a:t>
            </a:r>
          </a:p>
          <a:p>
            <a:pPr marL="0" indent="0" fontAlgn="base">
              <a:buNone/>
            </a:pPr>
            <a:r>
              <a:rPr lang="en-US" dirty="0"/>
              <a:t>Moore noted: “The analysis would have taken </a:t>
            </a:r>
            <a:r>
              <a:rPr lang="en-US" b="1" dirty="0"/>
              <a:t>15 years on a single computer</a:t>
            </a:r>
            <a:r>
              <a:rPr lang="en-US" dirty="0"/>
              <a:t>.” We can now do it in a couple of days.</a:t>
            </a:r>
          </a:p>
          <a:p>
            <a:pPr marL="0" indent="0" fontAlgn="base">
              <a:buNone/>
            </a:pPr>
            <a:r>
              <a:rPr lang="en-US" dirty="0"/>
              <a:t>“It is the first global assessment of forest </a:t>
            </a:r>
            <a:br>
              <a:rPr lang="en-US" dirty="0"/>
            </a:br>
            <a:r>
              <a:rPr lang="en-US" dirty="0"/>
              <a:t>change in which you can</a:t>
            </a:r>
            <a:br>
              <a:rPr lang="en-US" dirty="0"/>
            </a:br>
            <a:r>
              <a:rPr lang="en-US" dirty="0"/>
              <a:t>see the human impact,” said </a:t>
            </a:r>
            <a:r>
              <a:rPr lang="en-US" dirty="0" err="1"/>
              <a:t>Masek</a:t>
            </a:r>
            <a:r>
              <a:rPr lang="en-US" dirty="0"/>
              <a:t>.</a:t>
            </a:r>
          </a:p>
        </p:txBody>
      </p:sp>
      <p:pic>
        <p:nvPicPr>
          <p:cNvPr id="4" name="Picture 3"/>
          <p:cNvPicPr>
            <a:picLocks noChangeAspect="1"/>
          </p:cNvPicPr>
          <p:nvPr/>
        </p:nvPicPr>
        <p:blipFill>
          <a:blip r:embed="rId2"/>
          <a:stretch>
            <a:fillRect/>
          </a:stretch>
        </p:blipFill>
        <p:spPr>
          <a:xfrm>
            <a:off x="6733544" y="4726983"/>
            <a:ext cx="5180824" cy="2008297"/>
          </a:xfrm>
          <a:prstGeom prst="rect">
            <a:avLst/>
          </a:prstGeom>
        </p:spPr>
      </p:pic>
    </p:spTree>
    <p:extLst>
      <p:ext uri="{BB962C8B-B14F-4D97-AF65-F5344CB8AC3E}">
        <p14:creationId xmlns:p14="http://schemas.microsoft.com/office/powerpoint/2010/main" val="2990647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Means Bigger Questions</a:t>
            </a:r>
          </a:p>
        </p:txBody>
      </p:sp>
      <p:sp>
        <p:nvSpPr>
          <p:cNvPr id="3" name="Content Placeholder 2"/>
          <p:cNvSpPr>
            <a:spLocks noGrp="1"/>
          </p:cNvSpPr>
          <p:nvPr>
            <p:ph idx="1"/>
          </p:nvPr>
        </p:nvSpPr>
        <p:spPr/>
        <p:txBody>
          <a:bodyPr/>
          <a:lstStyle/>
          <a:p>
            <a:pPr fontAlgn="base"/>
            <a:r>
              <a:rPr lang="en-US" dirty="0"/>
              <a:t>“In the past, I used to bring data to my computer and analyze it,” </a:t>
            </a:r>
            <a:r>
              <a:rPr lang="en-US" dirty="0" err="1"/>
              <a:t>Masek</a:t>
            </a:r>
            <a:r>
              <a:rPr lang="en-US" dirty="0"/>
              <a:t> noted. But the questions have gotten bigger than that type of analysis can sustain. “Now it’s impossible to bring all the data to my computer.” Instead, </a:t>
            </a:r>
            <a:r>
              <a:rPr lang="en-US" b="1" dirty="0"/>
              <a:t>scientists develop analysis tools and bring them to computation workhorses like Google Earth Engine or NEX</a:t>
            </a:r>
            <a:r>
              <a:rPr lang="en-US" dirty="0"/>
              <a:t>. “We can implement our algorithms </a:t>
            </a:r>
            <a:r>
              <a:rPr lang="en-US" b="1" dirty="0"/>
              <a:t>where the data live</a:t>
            </a:r>
            <a:r>
              <a:rPr lang="en-US" dirty="0"/>
              <a:t>. It’s a different way of mining the Landsat archive.”</a:t>
            </a:r>
          </a:p>
          <a:p>
            <a:pPr fontAlgn="base"/>
            <a:r>
              <a:rPr lang="en-US" dirty="0"/>
              <a:t>We used to bring the data to the algorithm</a:t>
            </a:r>
          </a:p>
          <a:p>
            <a:pPr fontAlgn="base"/>
            <a:r>
              <a:rPr lang="en-US" dirty="0"/>
              <a:t>Now we bring the algorithm to the data</a:t>
            </a:r>
          </a:p>
        </p:txBody>
      </p:sp>
      <p:pic>
        <p:nvPicPr>
          <p:cNvPr id="4100" name="Picture 4" descr="Chart of Landsat publications and citations growing over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9333" y="4228495"/>
            <a:ext cx="3795711" cy="2530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37983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other sources of data?</a:t>
            </a:r>
          </a:p>
        </p:txBody>
      </p:sp>
      <p:sp>
        <p:nvSpPr>
          <p:cNvPr id="3" name="Content Placeholder 2"/>
          <p:cNvSpPr>
            <a:spLocks noGrp="1"/>
          </p:cNvSpPr>
          <p:nvPr>
            <p:ph idx="1"/>
          </p:nvPr>
        </p:nvSpPr>
        <p:spPr/>
        <p:txBody>
          <a:bodyPr/>
          <a:lstStyle/>
          <a:p>
            <a:pPr marL="0" indent="0" algn="ctr">
              <a:buNone/>
            </a:pPr>
            <a:r>
              <a:rPr lang="en-US" dirty="0" err="1"/>
              <a:t>Heatmap</a:t>
            </a:r>
            <a:r>
              <a:rPr lang="en-US" dirty="0"/>
              <a:t> of Ebola Tweets</a:t>
            </a:r>
          </a:p>
        </p:txBody>
      </p:sp>
      <p:pic>
        <p:nvPicPr>
          <p:cNvPr id="4" name="Picture 3"/>
          <p:cNvPicPr>
            <a:picLocks noChangeAspect="1"/>
          </p:cNvPicPr>
          <p:nvPr/>
        </p:nvPicPr>
        <p:blipFill>
          <a:blip r:embed="rId2"/>
          <a:stretch>
            <a:fillRect/>
          </a:stretch>
        </p:blipFill>
        <p:spPr>
          <a:xfrm>
            <a:off x="2286680" y="2386133"/>
            <a:ext cx="7618639" cy="4363690"/>
          </a:xfrm>
          <a:prstGeom prst="rect">
            <a:avLst/>
          </a:prstGeom>
        </p:spPr>
      </p:pic>
    </p:spTree>
    <p:extLst>
      <p:ext uri="{BB962C8B-B14F-4D97-AF65-F5344CB8AC3E}">
        <p14:creationId xmlns:p14="http://schemas.microsoft.com/office/powerpoint/2010/main" val="1032279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18619" y="180973"/>
            <a:ext cx="8529638" cy="6467873"/>
          </a:xfrm>
          <a:prstGeom prst="rect">
            <a:avLst/>
          </a:prstGeom>
        </p:spPr>
      </p:pic>
      <p:sp>
        <p:nvSpPr>
          <p:cNvPr id="5" name="Rectangle 4"/>
          <p:cNvSpPr/>
          <p:nvPr/>
        </p:nvSpPr>
        <p:spPr>
          <a:xfrm rot="16200000">
            <a:off x="7960824" y="3815192"/>
            <a:ext cx="5421087" cy="246221"/>
          </a:xfrm>
          <a:prstGeom prst="rect">
            <a:avLst/>
          </a:prstGeom>
        </p:spPr>
        <p:txBody>
          <a:bodyPr wrap="square">
            <a:spAutoFit/>
          </a:bodyPr>
          <a:lstStyle/>
          <a:p>
            <a:r>
              <a:rPr lang="en-US" sz="1000" dirty="0"/>
              <a:t>http://www.csc.com/insights/flxwd/78931-big_data_growth_just_beginning_to_explode</a:t>
            </a:r>
          </a:p>
        </p:txBody>
      </p:sp>
    </p:spTree>
    <p:extLst>
      <p:ext uri="{BB962C8B-B14F-4D97-AF65-F5344CB8AC3E}">
        <p14:creationId xmlns:p14="http://schemas.microsoft.com/office/powerpoint/2010/main" val="1767246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and Geolocation</a:t>
            </a:r>
          </a:p>
        </p:txBody>
      </p:sp>
      <p:sp>
        <p:nvSpPr>
          <p:cNvPr id="3" name="Content Placeholder 2"/>
          <p:cNvSpPr>
            <a:spLocks noGrp="1"/>
          </p:cNvSpPr>
          <p:nvPr>
            <p:ph idx="1"/>
          </p:nvPr>
        </p:nvSpPr>
        <p:spPr/>
        <p:txBody>
          <a:bodyPr>
            <a:normAutofit/>
          </a:bodyPr>
          <a:lstStyle/>
          <a:p>
            <a:r>
              <a:rPr lang="en-US" dirty="0"/>
              <a:t>Twitter provides a massive amount of spatiotemporal information</a:t>
            </a:r>
          </a:p>
          <a:p>
            <a:r>
              <a:rPr lang="en-US" dirty="0"/>
              <a:t>What does twitter data contain?</a:t>
            </a:r>
          </a:p>
          <a:p>
            <a:pPr lvl="1"/>
            <a:r>
              <a:rPr lang="en-US" dirty="0"/>
              <a:t>Opinions, moods, activities, geolocation … veracity</a:t>
            </a:r>
          </a:p>
          <a:p>
            <a:r>
              <a:rPr lang="en-US" dirty="0"/>
              <a:t>Twitter has been mined for a variety of purposes</a:t>
            </a:r>
          </a:p>
          <a:p>
            <a:pPr lvl="1"/>
            <a:r>
              <a:rPr lang="en-US" dirty="0"/>
              <a:t>Analyze natural hazard events to understand if tweets contribute to increasing situational awareness of nearby residents</a:t>
            </a:r>
          </a:p>
          <a:p>
            <a:pPr lvl="1"/>
            <a:r>
              <a:rPr lang="en-US" dirty="0"/>
              <a:t>Map social, political, and geographic attributes of tweeters sharing online news articles to explore the relationship between individual identities and collective group dynamics</a:t>
            </a:r>
          </a:p>
        </p:txBody>
      </p:sp>
    </p:spTree>
    <p:extLst>
      <p:ext uri="{BB962C8B-B14F-4D97-AF65-F5344CB8AC3E}">
        <p14:creationId xmlns:p14="http://schemas.microsoft.com/office/powerpoint/2010/main" val="1243209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Data Science Competitions</a:t>
            </a:r>
          </a:p>
        </p:txBody>
      </p:sp>
      <p:sp>
        <p:nvSpPr>
          <p:cNvPr id="3" name="Content Placeholder 2"/>
          <p:cNvSpPr>
            <a:spLocks noGrp="1"/>
          </p:cNvSpPr>
          <p:nvPr>
            <p:ph idx="1"/>
          </p:nvPr>
        </p:nvSpPr>
        <p:spPr/>
        <p:txBody>
          <a:bodyPr/>
          <a:lstStyle/>
          <a:p>
            <a:r>
              <a:rPr lang="en-US" dirty="0"/>
              <a:t>Often, researchers develop their own pipeline.</a:t>
            </a:r>
          </a:p>
          <a:p>
            <a:r>
              <a:rPr lang="en-US" dirty="0"/>
              <a:t>What if we want to experiment with this type of work?</a:t>
            </a:r>
          </a:p>
          <a:p>
            <a:r>
              <a:rPr lang="en-US" dirty="0"/>
              <a:t>What if we want to get this type of data into the classroom?</a:t>
            </a:r>
          </a:p>
        </p:txBody>
      </p:sp>
      <p:pic>
        <p:nvPicPr>
          <p:cNvPr id="4" name="Picture 3"/>
          <p:cNvPicPr>
            <a:picLocks noChangeAspect="1"/>
          </p:cNvPicPr>
          <p:nvPr/>
        </p:nvPicPr>
        <p:blipFill>
          <a:blip r:embed="rId2"/>
          <a:stretch>
            <a:fillRect/>
          </a:stretch>
        </p:blipFill>
        <p:spPr>
          <a:xfrm>
            <a:off x="1308961" y="3691731"/>
            <a:ext cx="1143000" cy="619125"/>
          </a:xfrm>
          <a:prstGeom prst="rect">
            <a:avLst/>
          </a:prstGeom>
        </p:spPr>
      </p:pic>
      <p:pic>
        <p:nvPicPr>
          <p:cNvPr id="5" name="Picture 4"/>
          <p:cNvPicPr>
            <a:picLocks noChangeAspect="1"/>
          </p:cNvPicPr>
          <p:nvPr/>
        </p:nvPicPr>
        <p:blipFill>
          <a:blip r:embed="rId3"/>
          <a:stretch>
            <a:fillRect/>
          </a:stretch>
        </p:blipFill>
        <p:spPr>
          <a:xfrm>
            <a:off x="827948" y="4696222"/>
            <a:ext cx="2105025" cy="1095375"/>
          </a:xfrm>
          <a:prstGeom prst="rect">
            <a:avLst/>
          </a:prstGeom>
        </p:spPr>
      </p:pic>
      <p:sp>
        <p:nvSpPr>
          <p:cNvPr id="6" name="Rectangle 5"/>
          <p:cNvSpPr/>
          <p:nvPr/>
        </p:nvSpPr>
        <p:spPr>
          <a:xfrm>
            <a:off x="3264248" y="3474754"/>
            <a:ext cx="8420827" cy="3170099"/>
          </a:xfrm>
          <a:prstGeom prst="rect">
            <a:avLst/>
          </a:prstGeom>
        </p:spPr>
        <p:txBody>
          <a:bodyPr wrap="square">
            <a:spAutoFit/>
          </a:bodyPr>
          <a:lstStyle/>
          <a:p>
            <a:r>
              <a:rPr lang="en-US" sz="2500" dirty="0">
                <a:solidFill>
                  <a:srgbClr val="555555"/>
                </a:solidFill>
                <a:latin typeface="Open Sans"/>
              </a:rPr>
              <a:t>The training set contains tweets, locations, and a confidence score for each of 24 possible labels.  The 24 labels come from three categories: sentiment, when, and kind. Human raters can choose only one label from the "sentiment" and "when" categories, but are allowed multiple choices for the "kind". Your goal is to predict a confidence score of all 24 labels for each tweet in the test set.</a:t>
            </a:r>
            <a:endParaRPr lang="en-US" sz="2500" dirty="0"/>
          </a:p>
        </p:txBody>
      </p:sp>
    </p:spTree>
    <p:extLst>
      <p:ext uri="{BB962C8B-B14F-4D97-AF65-F5344CB8AC3E}">
        <p14:creationId xmlns:p14="http://schemas.microsoft.com/office/powerpoint/2010/main" val="13771296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in Political Science</a:t>
            </a:r>
          </a:p>
        </p:txBody>
      </p:sp>
      <p:sp>
        <p:nvSpPr>
          <p:cNvPr id="3" name="Content Placeholder 2"/>
          <p:cNvSpPr>
            <a:spLocks noGrp="1"/>
          </p:cNvSpPr>
          <p:nvPr>
            <p:ph idx="1"/>
          </p:nvPr>
        </p:nvSpPr>
        <p:spPr/>
        <p:txBody>
          <a:bodyPr>
            <a:normAutofit fontScale="77500" lnSpcReduction="20000"/>
          </a:bodyPr>
          <a:lstStyle/>
          <a:p>
            <a:r>
              <a:rPr lang="en-US" b="1" dirty="0"/>
              <a:t>Validation: What Big Data Reveal about Survey Misreporting and the Real Electorate</a:t>
            </a:r>
            <a:br>
              <a:rPr lang="en-US" dirty="0"/>
            </a:br>
            <a:r>
              <a:rPr lang="en-US" dirty="0"/>
              <a:t>Stephen </a:t>
            </a:r>
            <a:r>
              <a:rPr lang="en-US" dirty="0" err="1"/>
              <a:t>Ansolabehere</a:t>
            </a:r>
            <a:r>
              <a:rPr lang="en-US" dirty="0"/>
              <a:t> and </a:t>
            </a:r>
            <a:r>
              <a:rPr lang="en-US" dirty="0" err="1"/>
              <a:t>Eitan</a:t>
            </a:r>
            <a:r>
              <a:rPr lang="en-US" dirty="0"/>
              <a:t> </a:t>
            </a:r>
            <a:r>
              <a:rPr lang="en-US" dirty="0" err="1"/>
              <a:t>Hersh</a:t>
            </a:r>
            <a:br>
              <a:rPr lang="en-US" dirty="0"/>
            </a:br>
            <a:r>
              <a:rPr lang="en-US" i="1" dirty="0"/>
              <a:t>Political Analysis</a:t>
            </a:r>
            <a:r>
              <a:rPr lang="en-US" dirty="0"/>
              <a:t> (2012) </a:t>
            </a:r>
            <a:r>
              <a:rPr lang="en-US" b="1" dirty="0"/>
              <a:t>20(4):</a:t>
            </a:r>
            <a:r>
              <a:rPr lang="en-US" dirty="0"/>
              <a:t> 437-459</a:t>
            </a:r>
          </a:p>
          <a:p>
            <a:r>
              <a:rPr lang="en-US" b="1" dirty="0"/>
              <a:t>Evaluating Online Labor Markets for Experimental Research: </a:t>
            </a:r>
            <a:r>
              <a:rPr lang="en-US" b="1" dirty="0" err="1"/>
              <a:t>Amazon.com's</a:t>
            </a:r>
            <a:r>
              <a:rPr lang="en-US" b="1" dirty="0"/>
              <a:t> Mechanical Turk</a:t>
            </a:r>
            <a:br>
              <a:rPr lang="en-US" dirty="0"/>
            </a:br>
            <a:r>
              <a:rPr lang="en-US" dirty="0"/>
              <a:t>Adam J. </a:t>
            </a:r>
            <a:r>
              <a:rPr lang="en-US" dirty="0" err="1"/>
              <a:t>Berinsky</a:t>
            </a:r>
            <a:r>
              <a:rPr lang="en-US" dirty="0"/>
              <a:t>, Gregory A. Huber, and Gabriel S. Lenz</a:t>
            </a:r>
            <a:br>
              <a:rPr lang="en-US" dirty="0"/>
            </a:br>
            <a:r>
              <a:rPr lang="en-US" i="1" dirty="0"/>
              <a:t>Political Analysis</a:t>
            </a:r>
            <a:r>
              <a:rPr lang="en-US" dirty="0"/>
              <a:t> (2012) </a:t>
            </a:r>
            <a:r>
              <a:rPr lang="en-US" b="1" dirty="0"/>
              <a:t>20(3):</a:t>
            </a:r>
            <a:r>
              <a:rPr lang="en-US" dirty="0"/>
              <a:t> 351-368</a:t>
            </a:r>
          </a:p>
          <a:p>
            <a:r>
              <a:rPr lang="en-US" b="1" dirty="0"/>
              <a:t>Inferential Network Analysis with Exponential Graph Models</a:t>
            </a:r>
            <a:br>
              <a:rPr lang="en-US" dirty="0"/>
            </a:br>
            <a:r>
              <a:rPr lang="en-US" dirty="0"/>
              <a:t>Skyler J. Cranmer and Bruce A. </a:t>
            </a:r>
            <a:r>
              <a:rPr lang="en-US" dirty="0" err="1"/>
              <a:t>Desmarais</a:t>
            </a:r>
            <a:br>
              <a:rPr lang="en-US" dirty="0"/>
            </a:br>
            <a:r>
              <a:rPr lang="en-US" i="1" dirty="0"/>
              <a:t>Political Analysis</a:t>
            </a:r>
            <a:r>
              <a:rPr lang="en-US" dirty="0"/>
              <a:t> (2011) </a:t>
            </a:r>
            <a:r>
              <a:rPr lang="en-US" b="1" dirty="0"/>
              <a:t>19(1):</a:t>
            </a:r>
            <a:r>
              <a:rPr lang="en-US" dirty="0"/>
              <a:t> 66-86</a:t>
            </a:r>
          </a:p>
          <a:p>
            <a:r>
              <a:rPr lang="en-US" b="1" dirty="0"/>
              <a:t>Finding Jumps in Otherwise Smooth Curves: Identifying Critical Events in Political Processes</a:t>
            </a:r>
            <a:br>
              <a:rPr lang="en-US" dirty="0"/>
            </a:br>
            <a:r>
              <a:rPr lang="en-US" dirty="0"/>
              <a:t>Marc T. </a:t>
            </a:r>
            <a:r>
              <a:rPr lang="en-US" dirty="0" err="1"/>
              <a:t>Ratkovic</a:t>
            </a:r>
            <a:r>
              <a:rPr lang="en-US" dirty="0"/>
              <a:t> and Kevin H. </a:t>
            </a:r>
            <a:r>
              <a:rPr lang="en-US" dirty="0" err="1"/>
              <a:t>Eng</a:t>
            </a:r>
            <a:br>
              <a:rPr lang="en-US" dirty="0"/>
            </a:br>
            <a:r>
              <a:rPr lang="en-US" i="1" dirty="0"/>
              <a:t>Political Analysis</a:t>
            </a:r>
            <a:r>
              <a:rPr lang="en-US" dirty="0"/>
              <a:t> (2010) </a:t>
            </a:r>
            <a:r>
              <a:rPr lang="en-US" b="1" dirty="0"/>
              <a:t>18(1):</a:t>
            </a:r>
            <a:r>
              <a:rPr lang="en-US" dirty="0"/>
              <a:t> 55-77</a:t>
            </a:r>
            <a:r>
              <a:rPr lang="en-US" b="1" dirty="0"/>
              <a:t>The Genealogy of Law</a:t>
            </a:r>
            <a:br>
              <a:rPr lang="en-US" dirty="0"/>
            </a:br>
            <a:r>
              <a:rPr lang="en-US" dirty="0"/>
              <a:t>Tom S. Clark and Benjamin E. Lauderdale</a:t>
            </a:r>
            <a:br>
              <a:rPr lang="en-US" dirty="0"/>
            </a:br>
            <a:r>
              <a:rPr lang="en-US" i="1" dirty="0"/>
              <a:t>Political Analysis</a:t>
            </a:r>
            <a:r>
              <a:rPr lang="en-US" dirty="0"/>
              <a:t> (2012) </a:t>
            </a:r>
            <a:r>
              <a:rPr lang="en-US" b="1" dirty="0"/>
              <a:t>20(3):</a:t>
            </a:r>
            <a:r>
              <a:rPr lang="en-US" dirty="0"/>
              <a:t> 329-350</a:t>
            </a:r>
          </a:p>
          <a:p>
            <a:endParaRPr lang="en-US" dirty="0"/>
          </a:p>
          <a:p>
            <a:pPr marL="0" indent="0">
              <a:buNone/>
            </a:pPr>
            <a:endParaRPr lang="en-US" dirty="0"/>
          </a:p>
        </p:txBody>
      </p:sp>
    </p:spTree>
    <p:extLst>
      <p:ext uri="{BB962C8B-B14F-4D97-AF65-F5344CB8AC3E}">
        <p14:creationId xmlns:p14="http://schemas.microsoft.com/office/powerpoint/2010/main" val="5873768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0" indent="0">
              <a:buNone/>
            </a:pPr>
            <a:r>
              <a:rPr lang="en-US" dirty="0" err="1"/>
              <a:t>Berinsky</a:t>
            </a:r>
            <a:r>
              <a:rPr lang="en-US" dirty="0"/>
              <a:t>, Huber and Lenz show how </a:t>
            </a:r>
            <a:r>
              <a:rPr lang="en-US" dirty="0" err="1"/>
              <a:t>Amazon.com’s</a:t>
            </a:r>
            <a:r>
              <a:rPr lang="en-US" dirty="0"/>
              <a:t> Mechanical Turk can be used for the recruitment of subjects for field experimentation</a:t>
            </a:r>
          </a:p>
          <a:p>
            <a:pPr marL="0" indent="0">
              <a:buNone/>
            </a:pPr>
            <a:br>
              <a:rPr lang="en-US" dirty="0"/>
            </a:br>
            <a:r>
              <a:rPr lang="en-US" dirty="0"/>
              <a:t>Field experiments are an important methodology that many social scientists use to test many different behavioral theories</a:t>
            </a:r>
          </a:p>
          <a:p>
            <a:pPr marL="0" indent="0">
              <a:buNone/>
            </a:pPr>
            <a:endParaRPr lang="en-US" dirty="0"/>
          </a:p>
          <a:p>
            <a:pPr marL="0" indent="0">
              <a:buNone/>
            </a:pPr>
            <a:r>
              <a:rPr lang="en-US" dirty="0" err="1"/>
              <a:t>Berinsky</a:t>
            </a:r>
            <a:r>
              <a:rPr lang="en-US" dirty="0"/>
              <a:t>, Huber, and Lenz show how large-scale field experiments can be accomplished at low cost.</a:t>
            </a:r>
            <a:br>
              <a:rPr lang="en-US" dirty="0"/>
            </a:br>
            <a:br>
              <a:rPr lang="en-US" dirty="0"/>
            </a:br>
            <a:r>
              <a:rPr lang="en-US" dirty="0"/>
              <a:t>This illustrates how new big data approaches are being applied to develop new means of collecting data for political science research problems</a:t>
            </a:r>
          </a:p>
        </p:txBody>
      </p:sp>
      <p:pic>
        <p:nvPicPr>
          <p:cNvPr id="4" name="Picture 3"/>
          <p:cNvPicPr>
            <a:picLocks noChangeAspect="1"/>
          </p:cNvPicPr>
          <p:nvPr/>
        </p:nvPicPr>
        <p:blipFill>
          <a:blip r:embed="rId3"/>
          <a:stretch>
            <a:fillRect/>
          </a:stretch>
        </p:blipFill>
        <p:spPr>
          <a:xfrm>
            <a:off x="483999" y="532606"/>
            <a:ext cx="6667500" cy="990600"/>
          </a:xfrm>
          <a:prstGeom prst="rect">
            <a:avLst/>
          </a:prstGeom>
        </p:spPr>
      </p:pic>
      <p:pic>
        <p:nvPicPr>
          <p:cNvPr id="5" name="Picture 4"/>
          <p:cNvPicPr>
            <a:picLocks noChangeAspect="1"/>
          </p:cNvPicPr>
          <p:nvPr/>
        </p:nvPicPr>
        <p:blipFill>
          <a:blip r:embed="rId4"/>
          <a:stretch>
            <a:fillRect/>
          </a:stretch>
        </p:blipFill>
        <p:spPr>
          <a:xfrm>
            <a:off x="7259321" y="713938"/>
            <a:ext cx="3986656" cy="627935"/>
          </a:xfrm>
          <a:prstGeom prst="rect">
            <a:avLst/>
          </a:prstGeom>
        </p:spPr>
      </p:pic>
    </p:spTree>
    <p:extLst>
      <p:ext uri="{BB962C8B-B14F-4D97-AF65-F5344CB8AC3E}">
        <p14:creationId xmlns:p14="http://schemas.microsoft.com/office/powerpoint/2010/main" val="2797197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Twitter and Psychology</a:t>
            </a:r>
          </a:p>
        </p:txBody>
      </p:sp>
      <p:sp>
        <p:nvSpPr>
          <p:cNvPr id="3" name="Content Placeholder 2"/>
          <p:cNvSpPr>
            <a:spLocks noGrp="1"/>
          </p:cNvSpPr>
          <p:nvPr>
            <p:ph idx="1"/>
          </p:nvPr>
        </p:nvSpPr>
        <p:spPr>
          <a:xfrm>
            <a:off x="838200" y="3208149"/>
            <a:ext cx="10515600" cy="2968813"/>
          </a:xfrm>
        </p:spPr>
        <p:txBody>
          <a:bodyPr>
            <a:normAutofit lnSpcReduction="10000"/>
          </a:bodyPr>
          <a:lstStyle/>
          <a:p>
            <a:r>
              <a:rPr lang="en-US" dirty="0"/>
              <a:t>The Twitter Big 5 experiment investigates what someone’s Twitter activity could say about their personality especially, to those who might be looking but without asking.</a:t>
            </a:r>
          </a:p>
          <a:p>
            <a:pPr marL="0" indent="0">
              <a:buNone/>
            </a:pPr>
            <a:endParaRPr lang="en-US" dirty="0"/>
          </a:p>
          <a:p>
            <a:r>
              <a:rPr lang="en-US" dirty="0"/>
              <a:t>Data about a participants Twitter activity</a:t>
            </a:r>
          </a:p>
          <a:p>
            <a:pPr lvl="1"/>
            <a:r>
              <a:rPr lang="en-US" dirty="0"/>
              <a:t>e.g. the number and frequency of Tweets, number of followers, </a:t>
            </a:r>
            <a:r>
              <a:rPr lang="en-US" dirty="0" err="1"/>
              <a:t>Klout</a:t>
            </a:r>
            <a:r>
              <a:rPr lang="en-US" dirty="0"/>
              <a:t> score and a linguistic </a:t>
            </a:r>
            <a:r>
              <a:rPr lang="en-US" dirty="0" err="1"/>
              <a:t>anaysis</a:t>
            </a:r>
            <a:r>
              <a:rPr lang="en-US" dirty="0"/>
              <a:t> of historic Tweets. </a:t>
            </a:r>
          </a:p>
        </p:txBody>
      </p:sp>
      <p:pic>
        <p:nvPicPr>
          <p:cNvPr id="4" name="Picture 3"/>
          <p:cNvPicPr>
            <a:picLocks noChangeAspect="1"/>
          </p:cNvPicPr>
          <p:nvPr/>
        </p:nvPicPr>
        <p:blipFill>
          <a:blip r:embed="rId2"/>
          <a:stretch>
            <a:fillRect/>
          </a:stretch>
        </p:blipFill>
        <p:spPr>
          <a:xfrm>
            <a:off x="1814512" y="1709535"/>
            <a:ext cx="8562975" cy="1266825"/>
          </a:xfrm>
          <a:prstGeom prst="rect">
            <a:avLst/>
          </a:prstGeom>
        </p:spPr>
      </p:pic>
    </p:spTree>
    <p:extLst>
      <p:ext uri="{BB962C8B-B14F-4D97-AF65-F5344CB8AC3E}">
        <p14:creationId xmlns:p14="http://schemas.microsoft.com/office/powerpoint/2010/main" val="10835475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Data-Driven Campaigns Zero in on Voters</a:t>
            </a:r>
          </a:p>
        </p:txBody>
      </p:sp>
      <p:sp>
        <p:nvSpPr>
          <p:cNvPr id="3" name="Content Placeholder 2"/>
          <p:cNvSpPr>
            <a:spLocks noGrp="1"/>
          </p:cNvSpPr>
          <p:nvPr>
            <p:ph idx="1"/>
          </p:nvPr>
        </p:nvSpPr>
        <p:spPr/>
        <p:txBody>
          <a:bodyPr>
            <a:normAutofit fontScale="85000" lnSpcReduction="20000"/>
          </a:bodyPr>
          <a:lstStyle/>
          <a:p>
            <a:r>
              <a:rPr lang="en-US" dirty="0"/>
              <a:t>Modern political campaigns home in on their key voters with drone-like precision, down to the smallest niche — like Prius-driving single women in Northern Virginia who care about energy issues. They compile hundreds of pieces of data on individuals, from party registration to pet ownership to favorite TV shows. And they can reach people through Facebook, Pandora, Twitter, YouTube or cable television.</a:t>
            </a:r>
          </a:p>
          <a:p>
            <a:r>
              <a:rPr lang="en-US" dirty="0"/>
              <a:t>The only problem: They do not have enough messages for them all.</a:t>
            </a:r>
          </a:p>
          <a:p>
            <a:r>
              <a:rPr lang="en-US" dirty="0"/>
              <a:t>The </a:t>
            </a:r>
            <a:r>
              <a:rPr lang="en-US" b="1" dirty="0"/>
              <a:t>Big Data era of politics has left some campaigns drowning in their own sophisticated advances</a:t>
            </a:r>
            <a:r>
              <a:rPr lang="en-US" dirty="0"/>
              <a:t>. They simply cannot produce enough new, effective messages to keep up with the surgical targeting that the data and analytics now allow.</a:t>
            </a:r>
          </a:p>
          <a:p>
            <a:r>
              <a:rPr lang="en-US" dirty="0"/>
              <a:t>“</a:t>
            </a:r>
            <a:r>
              <a:rPr lang="en-US" b="1" dirty="0"/>
              <a:t>Our ability to target has far outstripped our ability to create</a:t>
            </a:r>
            <a:r>
              <a:rPr lang="en-US" dirty="0"/>
              <a:t>,” said Alex </a:t>
            </a:r>
            <a:r>
              <a:rPr lang="en-US" dirty="0" err="1"/>
              <a:t>Lundry</a:t>
            </a:r>
            <a:r>
              <a:rPr lang="en-US" dirty="0"/>
              <a:t>, co-founder of Deep Root Analytics, a Republican media analytics firm. “We do have too many options and not enough time, and I do think it’s a problem.”</a:t>
            </a:r>
          </a:p>
        </p:txBody>
      </p:sp>
    </p:spTree>
    <p:extLst>
      <p:ext uri="{BB962C8B-B14F-4D97-AF65-F5344CB8AC3E}">
        <p14:creationId xmlns:p14="http://schemas.microsoft.com/office/powerpoint/2010/main" val="13466051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Inside the Secret World of the Data Crunchers Who Helped Obama Win</a:t>
            </a:r>
            <a:endParaRPr lang="en-US" dirty="0"/>
          </a:p>
        </p:txBody>
      </p:sp>
      <p:sp>
        <p:nvSpPr>
          <p:cNvPr id="3" name="Content Placeholder 2"/>
          <p:cNvSpPr>
            <a:spLocks noGrp="1"/>
          </p:cNvSpPr>
          <p:nvPr>
            <p:ph idx="1"/>
          </p:nvPr>
        </p:nvSpPr>
        <p:spPr>
          <a:xfrm>
            <a:off x="838200" y="1825625"/>
            <a:ext cx="5624593" cy="4351338"/>
          </a:xfrm>
        </p:spPr>
        <p:txBody>
          <a:bodyPr>
            <a:normAutofit/>
          </a:bodyPr>
          <a:lstStyle/>
          <a:p>
            <a:r>
              <a:rPr lang="en-US" dirty="0"/>
              <a:t>A massive data effort helped Obama raise $1 billion</a:t>
            </a:r>
          </a:p>
          <a:p>
            <a:r>
              <a:rPr lang="en-US" dirty="0"/>
              <a:t>Remade the process of targeting TV ads and created detailed models of swing-state voters that could be used to increase the effectiveness of everything from phone calls and door knocks to direct mailings and social media.</a:t>
            </a:r>
          </a:p>
        </p:txBody>
      </p:sp>
      <p:pic>
        <p:nvPicPr>
          <p:cNvPr id="1026" name="Picture 2" descr="image &amp;quot;The cave&amp;quot; at President Obama&amp;#039;s Election headquarters in Chica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3096" y="2340243"/>
            <a:ext cx="4993442" cy="33289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60542" y="6466883"/>
            <a:ext cx="7258373" cy="246221"/>
          </a:xfrm>
          <a:prstGeom prst="rect">
            <a:avLst/>
          </a:prstGeom>
        </p:spPr>
        <p:txBody>
          <a:bodyPr wrap="square">
            <a:spAutoFit/>
          </a:bodyPr>
          <a:lstStyle/>
          <a:p>
            <a:r>
              <a:rPr lang="en-US" sz="1000" dirty="0"/>
              <a:t>http://swampland.time.com/2012/11/07/inside-the-secret-world-of-quants-and-data-crunchers-who-helped-obama-win/</a:t>
            </a:r>
          </a:p>
        </p:txBody>
      </p:sp>
    </p:spTree>
    <p:extLst>
      <p:ext uri="{BB962C8B-B14F-4D97-AF65-F5344CB8AC3E}">
        <p14:creationId xmlns:p14="http://schemas.microsoft.com/office/powerpoint/2010/main" val="16569125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Diverse Data Streams and Sources</a:t>
            </a:r>
          </a:p>
        </p:txBody>
      </p:sp>
      <p:sp>
        <p:nvSpPr>
          <p:cNvPr id="3" name="Content Placeholder 2"/>
          <p:cNvSpPr>
            <a:spLocks noGrp="1"/>
          </p:cNvSpPr>
          <p:nvPr>
            <p:ph idx="1"/>
          </p:nvPr>
        </p:nvSpPr>
        <p:spPr/>
        <p:txBody>
          <a:bodyPr/>
          <a:lstStyle/>
          <a:p>
            <a:pPr marL="0" indent="0">
              <a:buNone/>
            </a:pPr>
            <a:r>
              <a:rPr lang="en-US" dirty="0"/>
              <a:t>We will discuss case studies in big data and examples across a variety of disciplines</a:t>
            </a:r>
          </a:p>
          <a:p>
            <a:pPr marL="514350" indent="-514350">
              <a:buFont typeface="+mj-lt"/>
              <a:buAutoNum type="arabicPeriod"/>
            </a:pPr>
            <a:r>
              <a:rPr lang="en-US" dirty="0"/>
              <a:t>Life Sciences (e.g., genomics, biomedical)</a:t>
            </a:r>
          </a:p>
          <a:p>
            <a:pPr marL="514350" indent="-514350">
              <a:buFont typeface="+mj-lt"/>
              <a:buAutoNum type="arabicPeriod"/>
            </a:pPr>
            <a:r>
              <a:rPr lang="en-US" dirty="0"/>
              <a:t>Earth Sciences (e.g., spatial and </a:t>
            </a:r>
            <a:r>
              <a:rPr lang="en-US" dirty="0" err="1"/>
              <a:t>geolocated</a:t>
            </a:r>
            <a:r>
              <a:rPr lang="en-US" dirty="0"/>
              <a:t> data)</a:t>
            </a:r>
          </a:p>
          <a:p>
            <a:pPr marL="514350" indent="-514350">
              <a:buFont typeface="+mj-lt"/>
              <a:buAutoNum type="arabicPeriod"/>
            </a:pPr>
            <a:r>
              <a:rPr lang="en-US" dirty="0"/>
              <a:t>Social Sciences</a:t>
            </a:r>
          </a:p>
          <a:p>
            <a:pPr marL="514350" indent="-514350">
              <a:buFont typeface="+mj-lt"/>
              <a:buAutoNum type="arabicPeriod"/>
            </a:pPr>
            <a:r>
              <a:rPr lang="en-US" b="1" dirty="0"/>
              <a:t>Humanities</a:t>
            </a:r>
          </a:p>
          <a:p>
            <a:pPr marL="514350" indent="-514350">
              <a:buFont typeface="+mj-lt"/>
              <a:buAutoNum type="arabicPeriod"/>
            </a:pPr>
            <a:r>
              <a:rPr lang="en-US" dirty="0"/>
              <a:t>Internet of Things</a:t>
            </a:r>
          </a:p>
        </p:txBody>
      </p:sp>
    </p:spTree>
    <p:extLst>
      <p:ext uri="{BB962C8B-B14F-4D97-AF65-F5344CB8AC3E}">
        <p14:creationId xmlns:p14="http://schemas.microsoft.com/office/powerpoint/2010/main" val="3220381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Big Data in the Humanities - Mapping Inequality: Redlining in New Deal America</a:t>
            </a:r>
            <a:endParaRPr lang="en-US" dirty="0"/>
          </a:p>
        </p:txBody>
      </p:sp>
      <p:sp>
        <p:nvSpPr>
          <p:cNvPr id="3" name="Content Placeholder 2"/>
          <p:cNvSpPr>
            <a:spLocks noGrp="1"/>
          </p:cNvSpPr>
          <p:nvPr>
            <p:ph idx="1"/>
          </p:nvPr>
        </p:nvSpPr>
        <p:spPr>
          <a:xfrm>
            <a:off x="947057" y="1901826"/>
            <a:ext cx="7239000" cy="4351338"/>
          </a:xfrm>
        </p:spPr>
        <p:txBody>
          <a:bodyPr>
            <a:noAutofit/>
          </a:bodyPr>
          <a:lstStyle/>
          <a:p>
            <a:pPr fontAlgn="base"/>
            <a:r>
              <a:rPr lang="en-US" sz="2400" dirty="0"/>
              <a:t>In the 1930s, the  Home Owners’ Loan Corporation (HOLC) federal agency was established in the US in response to the mortgage crisis of the Great Depression.  </a:t>
            </a:r>
          </a:p>
          <a:p>
            <a:pPr fontAlgn="base"/>
            <a:r>
              <a:rPr lang="en-US" sz="2400" dirty="0"/>
              <a:t>HOLC created neighborhood-by-neighborhood maps and accompanying area descriptions describing threats to the “security” of a particular area.  </a:t>
            </a:r>
          </a:p>
          <a:p>
            <a:pPr fontAlgn="base"/>
            <a:r>
              <a:rPr lang="en-US" sz="2400" dirty="0"/>
              <a:t>The maps categorized specific areas in cities according to four color-coded categories based on racial, ethnic, and economic characteristics of residents and potential home buyers: </a:t>
            </a:r>
            <a:r>
              <a:rPr lang="en-US" sz="2400" b="1" dirty="0"/>
              <a:t>green for the best areas, followed by blue, yellow (for areas in risk of decline), and red areas for the least desirable areas.</a:t>
            </a:r>
          </a:p>
          <a:p>
            <a:endParaRPr lang="en-US" sz="2400" dirty="0"/>
          </a:p>
        </p:txBody>
      </p:sp>
      <p:pic>
        <p:nvPicPr>
          <p:cNvPr id="6146" name="Picture 2" descr="https://bighumanities.files.wordpress.com/2014/01/screen-shot-2014-01-12-at-11-42-28-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057" y="1731963"/>
            <a:ext cx="3694631" cy="469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322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Big Data in the Humanities - Mapping Inequality: Redlining in New Deal America</a:t>
            </a:r>
            <a:endParaRPr lang="en-US" dirty="0"/>
          </a:p>
        </p:txBody>
      </p:sp>
      <p:sp>
        <p:nvSpPr>
          <p:cNvPr id="3" name="Content Placeholder 2"/>
          <p:cNvSpPr>
            <a:spLocks noGrp="1"/>
          </p:cNvSpPr>
          <p:nvPr>
            <p:ph idx="1"/>
          </p:nvPr>
        </p:nvSpPr>
        <p:spPr>
          <a:xfrm>
            <a:off x="947057" y="1901826"/>
            <a:ext cx="7239000" cy="4351338"/>
          </a:xfrm>
        </p:spPr>
        <p:txBody>
          <a:bodyPr>
            <a:noAutofit/>
          </a:bodyPr>
          <a:lstStyle/>
          <a:p>
            <a:pPr fontAlgn="base"/>
            <a:r>
              <a:rPr lang="en-US" sz="2400" dirty="0"/>
              <a:t>Neighborhoods were graded based on the presence or absence of ethic and racial groups, relief and low-income families, and environmental problems, to name a few.</a:t>
            </a:r>
          </a:p>
          <a:p>
            <a:pPr fontAlgn="base"/>
            <a:r>
              <a:rPr lang="en-US" sz="2400" dirty="0"/>
              <a:t>A partnership has been formed to build a national redlining collection. </a:t>
            </a:r>
          </a:p>
          <a:p>
            <a:pPr fontAlgn="base"/>
            <a:r>
              <a:rPr lang="en-US" sz="2400" dirty="0"/>
              <a:t>Digitize the entire HOLC collection of maps and area descriptions</a:t>
            </a:r>
          </a:p>
          <a:p>
            <a:pPr fontAlgn="base"/>
            <a:r>
              <a:rPr lang="en-US" sz="2400" dirty="0" err="1"/>
              <a:t>Georeferencing</a:t>
            </a:r>
            <a:r>
              <a:rPr lang="en-US" sz="2400" dirty="0"/>
              <a:t> and </a:t>
            </a:r>
            <a:r>
              <a:rPr lang="en-US" sz="2400" dirty="0" err="1"/>
              <a:t>vectorizing</a:t>
            </a:r>
            <a:r>
              <a:rPr lang="en-US" sz="2400" dirty="0"/>
              <a:t> maps at scale, improving optical character recognition (OCR), and devising approaches to harvesting the content from the area description forms.</a:t>
            </a:r>
          </a:p>
        </p:txBody>
      </p:sp>
      <p:pic>
        <p:nvPicPr>
          <p:cNvPr id="6146" name="Picture 2" descr="https://bighumanities.files.wordpress.com/2014/01/screen-shot-2014-01-12-at-11-42-28-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057" y="1731963"/>
            <a:ext cx="3694631" cy="469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727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 Independent Big Data Characteristics</a:t>
            </a:r>
          </a:p>
        </p:txBody>
      </p:sp>
      <p:sp>
        <p:nvSpPr>
          <p:cNvPr id="3" name="Content Placeholder 2"/>
          <p:cNvSpPr>
            <a:spLocks noGrp="1"/>
          </p:cNvSpPr>
          <p:nvPr>
            <p:ph idx="1"/>
          </p:nvPr>
        </p:nvSpPr>
        <p:spPr/>
        <p:txBody>
          <a:bodyPr/>
          <a:lstStyle/>
          <a:p>
            <a:pPr marL="0" indent="0">
              <a:buNone/>
            </a:pPr>
            <a:r>
              <a:rPr lang="en-US" dirty="0"/>
              <a:t>“From the dawn of civilization until 2003, humankind generated five </a:t>
            </a:r>
            <a:r>
              <a:rPr lang="en-US" dirty="0" err="1"/>
              <a:t>exabytes</a:t>
            </a:r>
            <a:r>
              <a:rPr lang="en-US" dirty="0"/>
              <a:t> of data. Now we produce five </a:t>
            </a:r>
            <a:r>
              <a:rPr lang="en-US" dirty="0" err="1"/>
              <a:t>exabytes</a:t>
            </a:r>
            <a:r>
              <a:rPr lang="en-US" dirty="0"/>
              <a:t> every two days… and the pace is accelerating” </a:t>
            </a:r>
          </a:p>
          <a:p>
            <a:pPr marL="0" indent="0">
              <a:buNone/>
            </a:pPr>
            <a:r>
              <a:rPr lang="en-US" dirty="0"/>
              <a:t>	– Eric Schmidt, Executive Chairman, Google</a:t>
            </a:r>
          </a:p>
        </p:txBody>
      </p:sp>
      <p:pic>
        <p:nvPicPr>
          <p:cNvPr id="1026" name="Picture 2" descr="http://www.looiconsulting.com/wp-content/uploads/2014/08/Four-V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6328" y="3804296"/>
            <a:ext cx="4677103" cy="275695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205406" y="4519989"/>
            <a:ext cx="5173717" cy="1325563"/>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What makes data “Big”?</a:t>
            </a:r>
            <a:br>
              <a:rPr lang="en-US" dirty="0"/>
            </a:br>
            <a:br>
              <a:rPr lang="en-US" dirty="0"/>
            </a:br>
            <a:r>
              <a:rPr lang="en-US" dirty="0"/>
              <a:t>Answer: The four V’s</a:t>
            </a:r>
          </a:p>
        </p:txBody>
      </p:sp>
    </p:spTree>
    <p:extLst>
      <p:ext uri="{BB962C8B-B14F-4D97-AF65-F5344CB8AC3E}">
        <p14:creationId xmlns:p14="http://schemas.microsoft.com/office/powerpoint/2010/main" val="6743710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Redlining Richmond</a:t>
            </a:r>
          </a:p>
        </p:txBody>
      </p:sp>
      <p:pic>
        <p:nvPicPr>
          <p:cNvPr id="7170" name="Picture 2" descr="map of Richmo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381741" y="2166257"/>
            <a:ext cx="4260365" cy="291125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947057" y="1901826"/>
            <a:ext cx="6237514" cy="4351338"/>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Working with local lenders and realtors, HOLC assessed neighborhoods using a number of factors ranging from terrain to income levels to the </a:t>
            </a:r>
            <a:r>
              <a:rPr lang="en-US" b="1" dirty="0"/>
              <a:t>"infiltration of a lower grade population" (by which they meant African Americans, Jews, and immigrants).</a:t>
            </a:r>
          </a:p>
          <a:p>
            <a:r>
              <a:rPr lang="en-US" dirty="0"/>
              <a:t>Using these assessments they assigned a grade for each neighborhood's "residential security.“</a:t>
            </a:r>
          </a:p>
          <a:p>
            <a:r>
              <a:rPr lang="en-US" dirty="0"/>
              <a:t>Green "A" neighborhoods were the "hot spots" where mortgages were deemed to be reasonably safe. </a:t>
            </a:r>
          </a:p>
          <a:p>
            <a:r>
              <a:rPr lang="en-US" dirty="0"/>
              <a:t>Red "D" areas were "characterized by detrimental influences in a pronounced degree," and mortgages in these areas were considered much more risky. The HOLC produced maps for each city showing the grades for all areas.</a:t>
            </a:r>
          </a:p>
        </p:txBody>
      </p:sp>
    </p:spTree>
    <p:extLst>
      <p:ext uri="{BB962C8B-B14F-4D97-AF65-F5344CB8AC3E}">
        <p14:creationId xmlns:p14="http://schemas.microsoft.com/office/powerpoint/2010/main" val="1782266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future is exciting!</a:t>
            </a:r>
          </a:p>
        </p:txBody>
      </p:sp>
      <p:sp>
        <p:nvSpPr>
          <p:cNvPr id="4" name="Content Placeholder 3"/>
          <p:cNvSpPr>
            <a:spLocks noGrp="1"/>
          </p:cNvSpPr>
          <p:nvPr>
            <p:ph idx="1"/>
          </p:nvPr>
        </p:nvSpPr>
        <p:spPr>
          <a:xfrm>
            <a:off x="838200" y="1825625"/>
            <a:ext cx="5833016" cy="4351338"/>
          </a:xfrm>
        </p:spPr>
        <p:txBody>
          <a:bodyPr/>
          <a:lstStyle/>
          <a:p>
            <a:pPr marL="0" indent="0" fontAlgn="base">
              <a:buNone/>
            </a:pPr>
            <a:r>
              <a:rPr lang="en-US" b="1" i="1" dirty="0"/>
              <a:t>From the IEEE Big Data Conference</a:t>
            </a:r>
          </a:p>
          <a:p>
            <a:pPr fontAlgn="base"/>
            <a:r>
              <a:rPr lang="en-US" b="1" i="1" dirty="0"/>
              <a:t>THEMES</a:t>
            </a:r>
            <a:r>
              <a:rPr lang="en-US" i="1" dirty="0"/>
              <a:t>: complexity / scale / historical analysis</a:t>
            </a:r>
            <a:endParaRPr lang="en-US" dirty="0"/>
          </a:p>
          <a:p>
            <a:r>
              <a:rPr lang="en-US" b="1" i="1" dirty="0"/>
              <a:t>THEMES</a:t>
            </a:r>
            <a:r>
              <a:rPr lang="en-US" i="1" dirty="0"/>
              <a:t>: news / film</a:t>
            </a:r>
          </a:p>
          <a:p>
            <a:r>
              <a:rPr lang="en-US" b="1" i="1" dirty="0"/>
              <a:t>THEMES</a:t>
            </a:r>
            <a:r>
              <a:rPr lang="en-US" i="1" dirty="0"/>
              <a:t>: geospatial / mobile</a:t>
            </a:r>
            <a:br>
              <a:rPr lang="en-US" dirty="0"/>
            </a:br>
            <a:endParaRPr lang="en-US" dirty="0"/>
          </a:p>
        </p:txBody>
      </p:sp>
      <p:pic>
        <p:nvPicPr>
          <p:cNvPr id="5" name="Picture 4"/>
          <p:cNvPicPr>
            <a:picLocks noChangeAspect="1"/>
          </p:cNvPicPr>
          <p:nvPr/>
        </p:nvPicPr>
        <p:blipFill>
          <a:blip r:embed="rId2"/>
          <a:stretch>
            <a:fillRect/>
          </a:stretch>
        </p:blipFill>
        <p:spPr>
          <a:xfrm>
            <a:off x="6849469" y="1175658"/>
            <a:ext cx="4326078" cy="5193846"/>
          </a:xfrm>
          <a:prstGeom prst="rect">
            <a:avLst/>
          </a:prstGeom>
        </p:spPr>
      </p:pic>
    </p:spTree>
    <p:extLst>
      <p:ext uri="{BB962C8B-B14F-4D97-AF65-F5344CB8AC3E}">
        <p14:creationId xmlns:p14="http://schemas.microsoft.com/office/powerpoint/2010/main" val="2810274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6955"/>
            <a:ext cx="9117168" cy="950344"/>
          </a:xfrm>
        </p:spPr>
        <p:txBody>
          <a:bodyPr anchor="t">
            <a:noAutofit/>
          </a:bodyPr>
          <a:lstStyle/>
          <a:p>
            <a:pPr algn="ctr"/>
            <a:r>
              <a:rPr lang="en-US" sz="3200" b="1" dirty="0"/>
              <a:t>The Old Internet Ran On Personal Computers</a:t>
            </a:r>
          </a:p>
        </p:txBody>
      </p:sp>
      <p:pic>
        <p:nvPicPr>
          <p:cNvPr id="4" name="Picture 3" descr="RTR26TXI.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678353" y="1454646"/>
            <a:ext cx="6529068" cy="4505057"/>
          </a:xfrm>
          <a:prstGeom prst="rect">
            <a:avLst/>
          </a:prstGeom>
        </p:spPr>
      </p:pic>
      <p:sp>
        <p:nvSpPr>
          <p:cNvPr id="5" name="TextBox 4"/>
          <p:cNvSpPr txBox="1"/>
          <p:nvPr/>
        </p:nvSpPr>
        <p:spPr>
          <a:xfrm>
            <a:off x="1550833" y="6550224"/>
            <a:ext cx="1309417" cy="307777"/>
          </a:xfrm>
          <a:prstGeom prst="rect">
            <a:avLst/>
          </a:prstGeom>
          <a:noFill/>
        </p:spPr>
        <p:txBody>
          <a:bodyPr wrap="none" rtlCol="0">
            <a:spAutoFit/>
          </a:bodyPr>
          <a:lstStyle/>
          <a:p>
            <a:r>
              <a:rPr lang="en-US" sz="1400" i="1" dirty="0"/>
              <a:t>Image: Reuters</a:t>
            </a:r>
          </a:p>
        </p:txBody>
      </p:sp>
    </p:spTree>
    <p:extLst>
      <p:ext uri="{BB962C8B-B14F-4D97-AF65-F5344CB8AC3E}">
        <p14:creationId xmlns:p14="http://schemas.microsoft.com/office/powerpoint/2010/main" val="28156259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348" y="253101"/>
            <a:ext cx="9117168" cy="950344"/>
          </a:xfrm>
        </p:spPr>
        <p:txBody>
          <a:bodyPr anchor="t">
            <a:noAutofit/>
          </a:bodyPr>
          <a:lstStyle/>
          <a:p>
            <a:pPr algn="ctr"/>
            <a:r>
              <a:rPr lang="en-US" sz="3200" b="1" dirty="0"/>
              <a:t>For Consumers</a:t>
            </a:r>
          </a:p>
        </p:txBody>
      </p:sp>
      <p:pic>
        <p:nvPicPr>
          <p:cNvPr id="3" name="Picture 2" descr="screen shot 2012-08-06 at 6.21.43 p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0049" y="1623370"/>
            <a:ext cx="4762374" cy="3735417"/>
          </a:xfrm>
          <a:prstGeom prst="rect">
            <a:avLst/>
          </a:prstGeom>
        </p:spPr>
      </p:pic>
      <p:sp>
        <p:nvSpPr>
          <p:cNvPr id="4" name="Title 1"/>
          <p:cNvSpPr txBox="1">
            <a:spLocks/>
          </p:cNvSpPr>
          <p:nvPr/>
        </p:nvSpPr>
        <p:spPr>
          <a:xfrm>
            <a:off x="4170045" y="304781"/>
            <a:ext cx="9117168" cy="9503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t>And Businesses</a:t>
            </a:r>
          </a:p>
        </p:txBody>
      </p:sp>
      <p:pic>
        <p:nvPicPr>
          <p:cNvPr id="5" name="Picture 4" descr="RTR1PIFB.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77689" y="893493"/>
            <a:ext cx="4666867" cy="5440968"/>
          </a:xfrm>
          <a:prstGeom prst="rect">
            <a:avLst/>
          </a:prstGeom>
        </p:spPr>
      </p:pic>
    </p:spTree>
    <p:extLst>
      <p:ext uri="{BB962C8B-B14F-4D97-AF65-F5344CB8AC3E}">
        <p14:creationId xmlns:p14="http://schemas.microsoft.com/office/powerpoint/2010/main" val="40727696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110171" y="376573"/>
            <a:ext cx="7967587" cy="532560"/>
          </a:xfrm>
        </p:spPr>
        <p:txBody>
          <a:bodyPr>
            <a:noAutofit/>
          </a:bodyPr>
          <a:lstStyle/>
          <a:p>
            <a:r>
              <a:rPr lang="en-US" sz="3200" b="1" dirty="0"/>
              <a:t>But Habits And Technology Have Changed</a:t>
            </a:r>
          </a:p>
        </p:txBody>
      </p:sp>
      <p:pic>
        <p:nvPicPr>
          <p:cNvPr id="2" name="Picture 1" descr="RTR2EGLP.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45774" y="1288128"/>
            <a:ext cx="6705600" cy="4696968"/>
          </a:xfrm>
          <a:prstGeom prst="rect">
            <a:avLst/>
          </a:prstGeom>
        </p:spPr>
      </p:pic>
      <p:sp>
        <p:nvSpPr>
          <p:cNvPr id="6" name="TextBox 5"/>
          <p:cNvSpPr txBox="1"/>
          <p:nvPr/>
        </p:nvSpPr>
        <p:spPr>
          <a:xfrm>
            <a:off x="1550833" y="6550224"/>
            <a:ext cx="1309417" cy="307777"/>
          </a:xfrm>
          <a:prstGeom prst="rect">
            <a:avLst/>
          </a:prstGeom>
          <a:noFill/>
        </p:spPr>
        <p:txBody>
          <a:bodyPr wrap="none" rtlCol="0">
            <a:spAutoFit/>
          </a:bodyPr>
          <a:lstStyle/>
          <a:p>
            <a:r>
              <a:rPr lang="en-US" sz="1400" i="1" dirty="0"/>
              <a:t>Image: Reuters</a:t>
            </a:r>
          </a:p>
        </p:txBody>
      </p:sp>
    </p:spTree>
    <p:extLst>
      <p:ext uri="{BB962C8B-B14F-4D97-AF65-F5344CB8AC3E}">
        <p14:creationId xmlns:p14="http://schemas.microsoft.com/office/powerpoint/2010/main" val="35319021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5391" y="281690"/>
            <a:ext cx="5574684" cy="3231654"/>
          </a:xfrm>
          <a:prstGeom prst="rect">
            <a:avLst/>
          </a:prstGeom>
          <a:solidFill>
            <a:srgbClr val="4F81BD"/>
          </a:solidFill>
        </p:spPr>
        <p:txBody>
          <a:bodyPr wrap="square" rtlCol="0">
            <a:spAutoFit/>
          </a:bodyPr>
          <a:lstStyle/>
          <a:p>
            <a:r>
              <a:rPr lang="en-US" sz="2400" b="1" i="1" dirty="0">
                <a:solidFill>
                  <a:srgbClr val="FFFFFF"/>
                </a:solidFill>
              </a:rPr>
              <a:t>Where We Are…Devices</a:t>
            </a:r>
          </a:p>
          <a:p>
            <a:pPr marL="1200150" lvl="2" indent="-285750">
              <a:lnSpc>
                <a:spcPct val="150000"/>
              </a:lnSpc>
              <a:buFont typeface="Arial"/>
              <a:buChar char="•"/>
            </a:pPr>
            <a:r>
              <a:rPr lang="en-US" sz="2000" b="1" i="1" dirty="0">
                <a:solidFill>
                  <a:srgbClr val="FFFFFF"/>
                </a:solidFill>
              </a:rPr>
              <a:t>PCs</a:t>
            </a:r>
          </a:p>
          <a:p>
            <a:pPr marL="1200150" lvl="2" indent="-285750">
              <a:lnSpc>
                <a:spcPct val="150000"/>
              </a:lnSpc>
              <a:buFont typeface="Arial"/>
              <a:buChar char="•"/>
            </a:pPr>
            <a:r>
              <a:rPr lang="en-US" sz="2000" b="1" i="1" dirty="0">
                <a:solidFill>
                  <a:srgbClr val="FFFFFF"/>
                </a:solidFill>
              </a:rPr>
              <a:t>Tablets</a:t>
            </a:r>
          </a:p>
          <a:p>
            <a:pPr marL="1200150" lvl="2" indent="-285750">
              <a:lnSpc>
                <a:spcPct val="150000"/>
              </a:lnSpc>
              <a:buFont typeface="Arial"/>
              <a:buChar char="•"/>
            </a:pPr>
            <a:r>
              <a:rPr lang="en-US" sz="2000" b="1" i="1" dirty="0">
                <a:solidFill>
                  <a:srgbClr val="FFFFFF"/>
                </a:solidFill>
              </a:rPr>
              <a:t>Smartphones</a:t>
            </a:r>
          </a:p>
          <a:p>
            <a:pPr marL="1200150" lvl="2" indent="-285750">
              <a:lnSpc>
                <a:spcPct val="150000"/>
              </a:lnSpc>
              <a:buFont typeface="Arial"/>
              <a:buChar char="•"/>
            </a:pPr>
            <a:r>
              <a:rPr lang="en-US" sz="2000" b="1" i="1" dirty="0">
                <a:solidFill>
                  <a:srgbClr val="FFFFFF"/>
                </a:solidFill>
              </a:rPr>
              <a:t>Connected TVs</a:t>
            </a:r>
          </a:p>
          <a:p>
            <a:pPr marL="1200150" lvl="2" indent="-285750">
              <a:lnSpc>
                <a:spcPct val="150000"/>
              </a:lnSpc>
              <a:buFont typeface="Arial"/>
              <a:buChar char="•"/>
            </a:pPr>
            <a:r>
              <a:rPr lang="en-US" sz="2000" b="1" i="1" dirty="0">
                <a:solidFill>
                  <a:srgbClr val="FFFFFF"/>
                </a:solidFill>
              </a:rPr>
              <a:t>Connected Cars</a:t>
            </a:r>
          </a:p>
          <a:p>
            <a:pPr marL="1200150" lvl="2" indent="-285750">
              <a:lnSpc>
                <a:spcPct val="150000"/>
              </a:lnSpc>
              <a:buFont typeface="Arial"/>
              <a:buChar char="•"/>
            </a:pPr>
            <a:r>
              <a:rPr lang="en-US" sz="2000" b="1" i="1" dirty="0">
                <a:solidFill>
                  <a:srgbClr val="FFFFFF"/>
                </a:solidFill>
              </a:rPr>
              <a:t>Wearables</a:t>
            </a:r>
          </a:p>
        </p:txBody>
      </p:sp>
      <p:grpSp>
        <p:nvGrpSpPr>
          <p:cNvPr id="28" name="Group 27"/>
          <p:cNvGrpSpPr/>
          <p:nvPr/>
        </p:nvGrpSpPr>
        <p:grpSpPr>
          <a:xfrm>
            <a:off x="248957" y="3694439"/>
            <a:ext cx="5892408" cy="2744341"/>
            <a:chOff x="2955995" y="3576792"/>
            <a:chExt cx="5892408" cy="2744341"/>
          </a:xfrm>
          <a:solidFill>
            <a:schemeClr val="accent4">
              <a:lumMod val="60000"/>
              <a:lumOff val="40000"/>
            </a:schemeClr>
          </a:solidFill>
        </p:grpSpPr>
        <p:sp>
          <p:nvSpPr>
            <p:cNvPr id="5" name="TextBox 4"/>
            <p:cNvSpPr txBox="1"/>
            <p:nvPr/>
          </p:nvSpPr>
          <p:spPr>
            <a:xfrm>
              <a:off x="2955995" y="3576792"/>
              <a:ext cx="5892408" cy="2744341"/>
            </a:xfrm>
            <a:prstGeom prst="rect">
              <a:avLst/>
            </a:prstGeom>
            <a:solidFill>
              <a:srgbClr val="CC553F"/>
            </a:solidFill>
            <a:ln>
              <a:solidFill>
                <a:schemeClr val="accent4">
                  <a:lumMod val="60000"/>
                  <a:lumOff val="40000"/>
                </a:schemeClr>
              </a:solidFill>
            </a:ln>
          </p:spPr>
          <p:txBody>
            <a:bodyPr wrap="square" rtlCol="0">
              <a:spAutoFit/>
            </a:bodyPr>
            <a:lstStyle/>
            <a:p>
              <a:r>
                <a:rPr lang="en-US" sz="2400" b="1" i="1" dirty="0">
                  <a:solidFill>
                    <a:srgbClr val="FFFFFF"/>
                  </a:solidFill>
                </a:rPr>
                <a:t>Where We’re Going…’Things’</a:t>
              </a:r>
            </a:p>
            <a:p>
              <a:pPr marL="1257300" lvl="2" indent="-342900">
                <a:lnSpc>
                  <a:spcPct val="150000"/>
                </a:lnSpc>
                <a:buFont typeface="Arial"/>
                <a:buChar char="•"/>
              </a:pPr>
              <a:r>
                <a:rPr lang="en-US" sz="2000" b="1" i="1" dirty="0">
                  <a:solidFill>
                    <a:srgbClr val="FFFFFF"/>
                  </a:solidFill>
                </a:rPr>
                <a:t>Smart homes</a:t>
              </a:r>
            </a:p>
            <a:p>
              <a:pPr marL="1257300" lvl="2" indent="-342900">
                <a:lnSpc>
                  <a:spcPct val="150000"/>
                </a:lnSpc>
                <a:buFont typeface="Arial"/>
                <a:buChar char="•"/>
              </a:pPr>
              <a:r>
                <a:rPr lang="en-US" sz="2000" b="1" i="1" dirty="0">
                  <a:solidFill>
                    <a:srgbClr val="FFFFFF"/>
                  </a:solidFill>
                </a:rPr>
                <a:t>Smart cities</a:t>
              </a:r>
            </a:p>
            <a:p>
              <a:pPr marL="1257300" lvl="2" indent="-342900">
                <a:lnSpc>
                  <a:spcPct val="150000"/>
                </a:lnSpc>
                <a:buFont typeface="Arial"/>
                <a:buChar char="•"/>
              </a:pPr>
              <a:r>
                <a:rPr lang="en-US" sz="2000" b="1" i="1" dirty="0">
                  <a:solidFill>
                    <a:srgbClr val="FFFFFF"/>
                  </a:solidFill>
                </a:rPr>
                <a:t>Smart offices</a:t>
              </a:r>
            </a:p>
            <a:p>
              <a:pPr marL="1257300" lvl="2" indent="-342900">
                <a:lnSpc>
                  <a:spcPct val="150000"/>
                </a:lnSpc>
                <a:buFont typeface="Arial"/>
                <a:buChar char="•"/>
              </a:pPr>
              <a:r>
                <a:rPr lang="en-US" sz="2000" b="1" i="1" dirty="0">
                  <a:solidFill>
                    <a:srgbClr val="FFFFFF"/>
                  </a:solidFill>
                </a:rPr>
                <a:t>Smart factories</a:t>
              </a:r>
              <a:r>
                <a:rPr lang="en-US" sz="2000" b="1" i="1" dirty="0"/>
                <a:t> </a:t>
              </a:r>
              <a:br>
                <a:rPr lang="en-US" sz="2000" b="1" i="1" dirty="0"/>
              </a:br>
              <a:endParaRPr lang="en-US" sz="2000" dirty="0"/>
            </a:p>
          </p:txBody>
        </p:sp>
        <p:pic>
          <p:nvPicPr>
            <p:cNvPr id="7" name="Picture 6" descr="GoGoGate.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54773" y="4146344"/>
              <a:ext cx="999640" cy="748265"/>
            </a:xfrm>
            <a:prstGeom prst="rect">
              <a:avLst/>
            </a:prstGeom>
            <a:grpFill/>
            <a:effectLst>
              <a:outerShdw blurRad="50800" dist="38100" sx="104000" sy="104000" algn="l" rotWithShape="0">
                <a:prstClr val="black">
                  <a:alpha val="40000"/>
                </a:prstClr>
              </a:outerShdw>
            </a:effectLst>
          </p:spPr>
        </p:pic>
        <p:pic>
          <p:nvPicPr>
            <p:cNvPr id="13" name="Picture 12" descr="halewood-land-range-rover-evoque-factory-assembly-2.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7415" y="5386138"/>
              <a:ext cx="1015026" cy="791708"/>
            </a:xfrm>
            <a:prstGeom prst="rect">
              <a:avLst/>
            </a:prstGeom>
            <a:grpFill/>
            <a:effectLst>
              <a:outerShdw blurRad="50800" dist="38100" sx="104000" sy="104000" algn="l" rotWithShape="0">
                <a:prstClr val="black">
                  <a:alpha val="40000"/>
                </a:prstClr>
              </a:outerShdw>
            </a:effectLst>
          </p:spPr>
        </p:pic>
        <p:pic>
          <p:nvPicPr>
            <p:cNvPr id="20" name="Picture 19"/>
            <p:cNvPicPr>
              <a:picLocks noChangeAspect="1"/>
            </p:cNvPicPr>
            <p:nvPr/>
          </p:nvPicPr>
          <p:blipFill>
            <a:blip r:embed="rId4"/>
            <a:stretch>
              <a:fillRect/>
            </a:stretch>
          </p:blipFill>
          <p:spPr>
            <a:xfrm>
              <a:off x="7582755" y="4349980"/>
              <a:ext cx="1052015" cy="729384"/>
            </a:xfrm>
            <a:prstGeom prst="rect">
              <a:avLst/>
            </a:prstGeom>
            <a:grpFill/>
            <a:effectLst>
              <a:outerShdw blurRad="50800" dist="38100" sx="104000" sy="104000" algn="l" rotWithShape="0">
                <a:prstClr val="black">
                  <a:alpha val="40000"/>
                </a:prstClr>
              </a:outerShdw>
            </a:effectLst>
          </p:spPr>
        </p:pic>
        <p:pic>
          <p:nvPicPr>
            <p:cNvPr id="22" name="Picture 21"/>
            <p:cNvPicPr>
              <a:picLocks noChangeAspect="1"/>
            </p:cNvPicPr>
            <p:nvPr/>
          </p:nvPicPr>
          <p:blipFill>
            <a:blip r:embed="rId5"/>
            <a:stretch>
              <a:fillRect/>
            </a:stretch>
          </p:blipFill>
          <p:spPr>
            <a:xfrm>
              <a:off x="6354773" y="5128680"/>
              <a:ext cx="999640" cy="790102"/>
            </a:xfrm>
            <a:prstGeom prst="rect">
              <a:avLst/>
            </a:prstGeom>
            <a:grpFill/>
            <a:effectLst>
              <a:outerShdw blurRad="50800" dist="38100" sx="104000" sy="104000" algn="l" rotWithShape="0">
                <a:prstClr val="black">
                  <a:alpha val="40000"/>
                </a:prstClr>
              </a:outerShdw>
            </a:effectLst>
          </p:spPr>
        </p:pic>
      </p:grpSp>
      <p:pic>
        <p:nvPicPr>
          <p:cNvPr id="4" name="Pictur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78457" y="1931089"/>
            <a:ext cx="960407" cy="653717"/>
          </a:xfrm>
          <a:prstGeom prst="rect">
            <a:avLst/>
          </a:prstGeom>
          <a:effectLst>
            <a:outerShdw blurRad="50800" dist="38100" sx="104000" sy="104000" algn="l" rotWithShape="0">
              <a:prstClr val="black">
                <a:alpha val="40000"/>
              </a:prstClr>
            </a:outerShdw>
          </a:effectLst>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706523" y="2777457"/>
            <a:ext cx="921841" cy="691381"/>
          </a:xfrm>
          <a:prstGeom prst="rect">
            <a:avLst/>
          </a:prstGeom>
          <a:effectLst>
            <a:outerShdw blurRad="50800" dist="38100" sx="104000" sy="104000" algn="l" rotWithShape="0">
              <a:prstClr val="black">
                <a:alpha val="40000"/>
              </a:prstClr>
            </a:outerShdw>
          </a:effectLst>
        </p:spPr>
      </p:pic>
      <p:pic>
        <p:nvPicPr>
          <p:cNvPr id="15" name="Picture 14"/>
          <p:cNvPicPr>
            <a:picLocks noChangeAspect="1"/>
          </p:cNvPicPr>
          <p:nvPr/>
        </p:nvPicPr>
        <p:blipFill>
          <a:blip r:embed="rId8"/>
          <a:stretch>
            <a:fillRect/>
          </a:stretch>
        </p:blipFill>
        <p:spPr>
          <a:xfrm>
            <a:off x="3545260" y="766656"/>
            <a:ext cx="868984" cy="631462"/>
          </a:xfrm>
          <a:prstGeom prst="rect">
            <a:avLst/>
          </a:prstGeom>
          <a:effectLst>
            <a:outerShdw blurRad="50800" dist="38100" sx="104000" sy="104000" algn="l" rotWithShape="0">
              <a:prstClr val="black">
                <a:alpha val="40000"/>
              </a:prstClr>
            </a:outerShdw>
          </a:effectLst>
        </p:spPr>
      </p:pic>
      <p:pic>
        <p:nvPicPr>
          <p:cNvPr id="17" name="Picture 16"/>
          <p:cNvPicPr>
            <a:picLocks noChangeAspect="1"/>
          </p:cNvPicPr>
          <p:nvPr/>
        </p:nvPicPr>
        <p:blipFill>
          <a:blip r:embed="rId9"/>
          <a:stretch>
            <a:fillRect/>
          </a:stretch>
        </p:blipFill>
        <p:spPr>
          <a:xfrm>
            <a:off x="4730931" y="921942"/>
            <a:ext cx="851730" cy="772235"/>
          </a:xfrm>
          <a:prstGeom prst="rect">
            <a:avLst/>
          </a:prstGeom>
          <a:effectLst>
            <a:outerShdw blurRad="50800" dist="38100" sx="104000" sy="104000" algn="l" rotWithShape="0">
              <a:prstClr val="black">
                <a:alpha val="40000"/>
              </a:prstClr>
            </a:outerShdw>
          </a:effectLst>
        </p:spPr>
      </p:pic>
      <p:pic>
        <p:nvPicPr>
          <p:cNvPr id="18" name="Picture 17"/>
          <p:cNvPicPr>
            <a:picLocks noChangeAspect="1"/>
          </p:cNvPicPr>
          <p:nvPr/>
        </p:nvPicPr>
        <p:blipFill>
          <a:blip r:embed="rId10"/>
          <a:stretch>
            <a:fillRect/>
          </a:stretch>
        </p:blipFill>
        <p:spPr>
          <a:xfrm>
            <a:off x="3545983" y="1692417"/>
            <a:ext cx="937789" cy="606437"/>
          </a:xfrm>
          <a:prstGeom prst="rect">
            <a:avLst/>
          </a:prstGeom>
          <a:effectLst>
            <a:outerShdw blurRad="50800" dist="38100" sx="104000" sy="104000" algn="l" rotWithShape="0">
              <a:prstClr val="black">
                <a:alpha val="40000"/>
              </a:prstClr>
            </a:outerShdw>
          </a:effectLst>
        </p:spPr>
      </p:pic>
      <p:pic>
        <p:nvPicPr>
          <p:cNvPr id="19" name="Picture 18"/>
          <p:cNvPicPr>
            <a:picLocks noChangeAspect="1"/>
          </p:cNvPicPr>
          <p:nvPr/>
        </p:nvPicPr>
        <p:blipFill>
          <a:blip r:embed="rId11"/>
          <a:stretch>
            <a:fillRect/>
          </a:stretch>
        </p:blipFill>
        <p:spPr>
          <a:xfrm>
            <a:off x="3550973" y="2535321"/>
            <a:ext cx="908139" cy="605426"/>
          </a:xfrm>
          <a:prstGeom prst="rect">
            <a:avLst/>
          </a:prstGeom>
          <a:effectLst>
            <a:outerShdw blurRad="50800" dist="38100" sx="104000" sy="104000" algn="l" rotWithShape="0">
              <a:prstClr val="black">
                <a:alpha val="40000"/>
              </a:prstClr>
            </a:outerShdw>
          </a:effectLst>
        </p:spPr>
      </p:pic>
      <p:sp>
        <p:nvSpPr>
          <p:cNvPr id="16" name="Title 1"/>
          <p:cNvSpPr>
            <a:spLocks noGrp="1"/>
          </p:cNvSpPr>
          <p:nvPr>
            <p:ph type="title"/>
          </p:nvPr>
        </p:nvSpPr>
        <p:spPr>
          <a:xfrm>
            <a:off x="6540284" y="1734274"/>
            <a:ext cx="5487255" cy="1567180"/>
          </a:xfrm>
        </p:spPr>
        <p:txBody>
          <a:bodyPr>
            <a:noAutofit/>
          </a:bodyPr>
          <a:lstStyle/>
          <a:p>
            <a:pPr algn="ctr"/>
            <a:r>
              <a:rPr lang="en-US" sz="3200" b="1" i="1" dirty="0"/>
              <a:t>“Connecting products to the Web will be the 21</a:t>
            </a:r>
            <a:r>
              <a:rPr lang="en-US" sz="3200" b="1" i="1" baseline="30000" dirty="0"/>
              <a:t>st</a:t>
            </a:r>
            <a:r>
              <a:rPr lang="en-US" sz="3200" b="1" i="1" dirty="0"/>
              <a:t> century electrification.”</a:t>
            </a:r>
          </a:p>
        </p:txBody>
      </p:sp>
      <p:sp>
        <p:nvSpPr>
          <p:cNvPr id="21" name="TextBox 20"/>
          <p:cNvSpPr txBox="1"/>
          <p:nvPr/>
        </p:nvSpPr>
        <p:spPr>
          <a:xfrm>
            <a:off x="7881448" y="3468838"/>
            <a:ext cx="4136096" cy="830997"/>
          </a:xfrm>
          <a:prstGeom prst="rect">
            <a:avLst/>
          </a:prstGeom>
          <a:noFill/>
        </p:spPr>
        <p:txBody>
          <a:bodyPr wrap="square" rtlCol="0">
            <a:spAutoFit/>
          </a:bodyPr>
          <a:lstStyle/>
          <a:p>
            <a:r>
              <a:rPr lang="en-US" sz="2400" dirty="0"/>
              <a:t>— Matt Webb, CEO of BERG Cloud </a:t>
            </a:r>
          </a:p>
        </p:txBody>
      </p:sp>
    </p:spTree>
    <p:extLst>
      <p:ext uri="{BB962C8B-B14F-4D97-AF65-F5344CB8AC3E}">
        <p14:creationId xmlns:p14="http://schemas.microsoft.com/office/powerpoint/2010/main" val="2543486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from the Internet of Things</a:t>
            </a:r>
          </a:p>
        </p:txBody>
      </p:sp>
      <p:pic>
        <p:nvPicPr>
          <p:cNvPr id="4098" name="Picture 2" descr="http://tarrysingh.com/wp-content/uploads/2014/07/473976504_1280-1024x5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445" y="2045777"/>
            <a:ext cx="6981126" cy="39268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qubole.com/wp-content/uploads/2014/10/The-Internet-of-Things-and-Big-Data_bi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608" y="2743200"/>
            <a:ext cx="4331277" cy="229932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53608" y="5042520"/>
            <a:ext cx="4331277" cy="400110"/>
          </a:xfrm>
          <a:prstGeom prst="rect">
            <a:avLst/>
          </a:prstGeom>
        </p:spPr>
        <p:txBody>
          <a:bodyPr wrap="square">
            <a:spAutoFit/>
          </a:bodyPr>
          <a:lstStyle/>
          <a:p>
            <a:r>
              <a:rPr lang="en-US" sz="1000" dirty="0"/>
              <a:t>http://www.qubole.com/wp-content/uploads/2014/10/The-Internet-of-Things-and-Big-Data_big.png</a:t>
            </a:r>
          </a:p>
        </p:txBody>
      </p:sp>
      <p:sp>
        <p:nvSpPr>
          <p:cNvPr id="6" name="Rectangle 5"/>
          <p:cNvSpPr/>
          <p:nvPr/>
        </p:nvSpPr>
        <p:spPr>
          <a:xfrm>
            <a:off x="382291" y="5849549"/>
            <a:ext cx="6096000" cy="246221"/>
          </a:xfrm>
          <a:prstGeom prst="rect">
            <a:avLst/>
          </a:prstGeom>
        </p:spPr>
        <p:txBody>
          <a:bodyPr>
            <a:spAutoFit/>
          </a:bodyPr>
          <a:lstStyle/>
          <a:p>
            <a:r>
              <a:rPr lang="en-US" sz="1000" dirty="0"/>
              <a:t>http://tarrysingh.com/wp-content/uploads/2014/07/473976504_1280-1024x576.jpg</a:t>
            </a:r>
          </a:p>
        </p:txBody>
      </p:sp>
    </p:spTree>
    <p:extLst>
      <p:ext uri="{BB962C8B-B14F-4D97-AF65-F5344CB8AC3E}">
        <p14:creationId xmlns:p14="http://schemas.microsoft.com/office/powerpoint/2010/main" val="24016655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029" y="1203325"/>
            <a:ext cx="5497286" cy="3902075"/>
          </a:xfrm>
        </p:spPr>
        <p:txBody>
          <a:bodyPr>
            <a:normAutofit/>
          </a:bodyPr>
          <a:lstStyle/>
          <a:p>
            <a:r>
              <a:rPr lang="en-US" sz="3000" b="1" dirty="0"/>
              <a:t>We are living in a data rich time</a:t>
            </a:r>
            <a:br>
              <a:rPr lang="en-US" sz="3000" dirty="0"/>
            </a:br>
            <a:br>
              <a:rPr lang="en-US" sz="3000" dirty="0"/>
            </a:br>
            <a:r>
              <a:rPr lang="en-US" sz="3000" dirty="0"/>
              <a:t>Red: Pictures Taken by Tourists</a:t>
            </a:r>
            <a:br>
              <a:rPr lang="en-US" sz="3000" dirty="0"/>
            </a:br>
            <a:r>
              <a:rPr lang="en-US" sz="3000" dirty="0"/>
              <a:t>Blue: Pictures Taken by Locals</a:t>
            </a:r>
          </a:p>
        </p:txBody>
      </p:sp>
      <p:pic>
        <p:nvPicPr>
          <p:cNvPr id="4" name="Picture 3"/>
          <p:cNvPicPr>
            <a:picLocks noChangeAspect="1"/>
          </p:cNvPicPr>
          <p:nvPr/>
        </p:nvPicPr>
        <p:blipFill>
          <a:blip r:embed="rId2"/>
          <a:stretch>
            <a:fillRect/>
          </a:stretch>
        </p:blipFill>
        <p:spPr>
          <a:xfrm>
            <a:off x="5504897" y="94521"/>
            <a:ext cx="6600017" cy="6567536"/>
          </a:xfrm>
          <a:prstGeom prst="rect">
            <a:avLst/>
          </a:prstGeom>
        </p:spPr>
      </p:pic>
      <p:sp>
        <p:nvSpPr>
          <p:cNvPr id="5" name="Rectangle 4"/>
          <p:cNvSpPr/>
          <p:nvPr/>
        </p:nvSpPr>
        <p:spPr>
          <a:xfrm>
            <a:off x="7716545" y="6662057"/>
            <a:ext cx="2807179" cy="230832"/>
          </a:xfrm>
          <a:prstGeom prst="rect">
            <a:avLst/>
          </a:prstGeom>
        </p:spPr>
        <p:txBody>
          <a:bodyPr wrap="none">
            <a:spAutoFit/>
          </a:bodyPr>
          <a:lstStyle/>
          <a:p>
            <a:r>
              <a:rPr lang="en-US" sz="900" dirty="0"/>
              <a:t>https://www.flickr.com/photos/walkingsf/4671589629/</a:t>
            </a:r>
          </a:p>
        </p:txBody>
      </p:sp>
    </p:spTree>
    <p:extLst>
      <p:ext uri="{BB962C8B-B14F-4D97-AF65-F5344CB8AC3E}">
        <p14:creationId xmlns:p14="http://schemas.microsoft.com/office/powerpoint/2010/main" val="664279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Rise of the Data Artists</a:t>
            </a:r>
          </a:p>
        </p:txBody>
      </p:sp>
      <p:sp>
        <p:nvSpPr>
          <p:cNvPr id="3" name="Content Placeholder 2"/>
          <p:cNvSpPr>
            <a:spLocks noGrp="1"/>
          </p:cNvSpPr>
          <p:nvPr>
            <p:ph idx="1"/>
          </p:nvPr>
        </p:nvSpPr>
        <p:spPr/>
        <p:txBody>
          <a:bodyPr/>
          <a:lstStyle/>
          <a:p>
            <a:r>
              <a:rPr lang="en-US" dirty="0"/>
              <a:t> Two different kinds of artists</a:t>
            </a:r>
          </a:p>
          <a:p>
            <a:pPr lvl="1"/>
            <a:r>
              <a:rPr lang="en-US" dirty="0"/>
              <a:t>Those who work with large bodies of scientific data and</a:t>
            </a:r>
          </a:p>
          <a:p>
            <a:pPr lvl="1"/>
            <a:r>
              <a:rPr lang="en-US" dirty="0"/>
              <a:t>Those who are influenced by self-tracking.</a:t>
            </a:r>
          </a:p>
        </p:txBody>
      </p:sp>
      <p:pic>
        <p:nvPicPr>
          <p:cNvPr id="1026" name="Picture 2" descr="https://cdn.theatlantic.com/assets/media/img/posts/2015/05/anodize/538d683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822" y="3192651"/>
            <a:ext cx="4911872" cy="327458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404461" y="6467233"/>
            <a:ext cx="6096000" cy="246221"/>
          </a:xfrm>
          <a:prstGeom prst="rect">
            <a:avLst/>
          </a:prstGeom>
        </p:spPr>
        <p:txBody>
          <a:bodyPr>
            <a:spAutoFit/>
          </a:bodyPr>
          <a:lstStyle/>
          <a:p>
            <a:r>
              <a:rPr lang="en-US" sz="1000" dirty="0"/>
              <a:t>http://www.theatlantic.com/entertainment/archive/2015/05/the-rise-of-the-data-artist/392399/</a:t>
            </a:r>
          </a:p>
        </p:txBody>
      </p:sp>
      <p:pic>
        <p:nvPicPr>
          <p:cNvPr id="5" name="Picture 4"/>
          <p:cNvPicPr>
            <a:picLocks noChangeAspect="1"/>
          </p:cNvPicPr>
          <p:nvPr/>
        </p:nvPicPr>
        <p:blipFill>
          <a:blip r:embed="rId3"/>
          <a:stretch>
            <a:fillRect/>
          </a:stretch>
        </p:blipFill>
        <p:spPr>
          <a:xfrm>
            <a:off x="6412359" y="3814564"/>
            <a:ext cx="5779641" cy="1749328"/>
          </a:xfrm>
          <a:prstGeom prst="rect">
            <a:avLst/>
          </a:prstGeom>
        </p:spPr>
      </p:pic>
    </p:spTree>
    <p:extLst>
      <p:ext uri="{BB962C8B-B14F-4D97-AF65-F5344CB8AC3E}">
        <p14:creationId xmlns:p14="http://schemas.microsoft.com/office/powerpoint/2010/main" val="1523610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rcrwireless.com/wp-content/uploads/2015/03/Screen-Shot-2015-03-19-at-10.00.55-A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743" y="97969"/>
            <a:ext cx="8142515" cy="66629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rot="16200000">
            <a:off x="7234674" y="3597911"/>
            <a:ext cx="6096000" cy="230832"/>
          </a:xfrm>
          <a:prstGeom prst="rect">
            <a:avLst/>
          </a:prstGeom>
        </p:spPr>
        <p:txBody>
          <a:bodyPr>
            <a:spAutoFit/>
          </a:bodyPr>
          <a:lstStyle/>
          <a:p>
            <a:r>
              <a:rPr lang="en-US" sz="900" dirty="0"/>
              <a:t>http://www.rcrwireless.com/20150319/big-data-analytics/what-you-dont-know-about-big-data-tag20</a:t>
            </a:r>
          </a:p>
        </p:txBody>
      </p:sp>
    </p:spTree>
    <p:extLst>
      <p:ext uri="{BB962C8B-B14F-4D97-AF65-F5344CB8AC3E}">
        <p14:creationId xmlns:p14="http://schemas.microsoft.com/office/powerpoint/2010/main" val="1264414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6572" y="217012"/>
            <a:ext cx="8882743" cy="6640988"/>
          </a:xfrm>
          <a:prstGeom prst="rect">
            <a:avLst/>
          </a:prstGeom>
        </p:spPr>
      </p:pic>
      <p:sp>
        <p:nvSpPr>
          <p:cNvPr id="5" name="Rectangle 4"/>
          <p:cNvSpPr/>
          <p:nvPr/>
        </p:nvSpPr>
        <p:spPr>
          <a:xfrm rot="16200000">
            <a:off x="6361370" y="3702278"/>
            <a:ext cx="6096000" cy="215444"/>
          </a:xfrm>
          <a:prstGeom prst="rect">
            <a:avLst/>
          </a:prstGeom>
        </p:spPr>
        <p:txBody>
          <a:bodyPr>
            <a:spAutoFit/>
          </a:bodyPr>
          <a:lstStyle/>
          <a:p>
            <a:r>
              <a:rPr lang="en-US" sz="800" dirty="0"/>
              <a:t>http://www.slideshare.net/apsheth/smart-data-how-you-and-i-will-exploit-big-data-for-personalized-digital-health-and-many-other-activities</a:t>
            </a:r>
          </a:p>
        </p:txBody>
      </p:sp>
      <p:pic>
        <p:nvPicPr>
          <p:cNvPr id="6148" name="Picture 4" descr="http://www.havlena.net/wp-content/uploads/big-data-varie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290" y="2571749"/>
            <a:ext cx="1905000" cy="24765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927771" y="6197378"/>
            <a:ext cx="2264229" cy="553998"/>
          </a:xfrm>
          <a:prstGeom prst="rect">
            <a:avLst/>
          </a:prstGeom>
        </p:spPr>
        <p:txBody>
          <a:bodyPr wrap="square">
            <a:spAutoFit/>
          </a:bodyPr>
          <a:lstStyle/>
          <a:p>
            <a:r>
              <a:rPr lang="en-US" sz="1000" dirty="0"/>
              <a:t>http://www.havlena.net/en/business-analytics-intelligence/big-data-analytics-part-2-what-is-big-data/</a:t>
            </a:r>
          </a:p>
        </p:txBody>
      </p:sp>
    </p:spTree>
    <p:extLst>
      <p:ext uri="{BB962C8B-B14F-4D97-AF65-F5344CB8AC3E}">
        <p14:creationId xmlns:p14="http://schemas.microsoft.com/office/powerpoint/2010/main" val="1413091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creen Shot 2015-03-19 at 8.34.51 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74" y="195942"/>
            <a:ext cx="6479494" cy="64794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16200000">
            <a:off x="8190384" y="3512021"/>
            <a:ext cx="6096000" cy="230832"/>
          </a:xfrm>
          <a:prstGeom prst="rect">
            <a:avLst/>
          </a:prstGeom>
        </p:spPr>
        <p:txBody>
          <a:bodyPr>
            <a:spAutoFit/>
          </a:bodyPr>
          <a:lstStyle/>
          <a:p>
            <a:r>
              <a:rPr lang="en-US" sz="900" dirty="0"/>
              <a:t>http://www.rcrwireless.com/20150319/big-data-analytics/what-you-dont-know-about-big-data-tag20</a:t>
            </a:r>
          </a:p>
        </p:txBody>
      </p:sp>
      <p:sp>
        <p:nvSpPr>
          <p:cNvPr id="7" name="Title 1"/>
          <p:cNvSpPr>
            <a:spLocks noGrp="1"/>
          </p:cNvSpPr>
          <p:nvPr>
            <p:ph type="title"/>
          </p:nvPr>
        </p:nvSpPr>
        <p:spPr>
          <a:xfrm>
            <a:off x="838200" y="2964655"/>
            <a:ext cx="10515600" cy="1325563"/>
          </a:xfrm>
        </p:spPr>
        <p:txBody>
          <a:bodyPr/>
          <a:lstStyle/>
          <a:p>
            <a:r>
              <a:rPr lang="en-US" dirty="0"/>
              <a:t>Server Capacity</a:t>
            </a:r>
          </a:p>
        </p:txBody>
      </p:sp>
    </p:spTree>
    <p:extLst>
      <p:ext uri="{BB962C8B-B14F-4D97-AF65-F5344CB8AC3E}">
        <p14:creationId xmlns:p14="http://schemas.microsoft.com/office/powerpoint/2010/main" val="18548417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Data in Industry</a:t>
            </a:r>
          </a:p>
        </p:txBody>
      </p:sp>
      <p:sp>
        <p:nvSpPr>
          <p:cNvPr id="3" name="Content Placeholder 2"/>
          <p:cNvSpPr>
            <a:spLocks noGrp="1"/>
          </p:cNvSpPr>
          <p:nvPr>
            <p:ph idx="1"/>
          </p:nvPr>
        </p:nvSpPr>
        <p:spPr>
          <a:xfrm>
            <a:off x="838200" y="1642745"/>
            <a:ext cx="10515600" cy="4351338"/>
          </a:xfrm>
        </p:spPr>
        <p:txBody>
          <a:bodyPr/>
          <a:lstStyle/>
          <a:p>
            <a:pPr marL="0" indent="0">
              <a:buNone/>
            </a:pPr>
            <a:r>
              <a:rPr lang="en-US" dirty="0"/>
              <a:t>New Stanford research finds computers are better judges of personality than friends and family</a:t>
            </a:r>
            <a:r>
              <a:rPr lang="en-US" baseline="30000" dirty="0"/>
              <a:t>1</a:t>
            </a:r>
            <a:br>
              <a:rPr lang="en-US" baseline="30000" dirty="0"/>
            </a:br>
            <a:endParaRPr lang="en-US" baseline="30000" dirty="0"/>
          </a:p>
          <a:p>
            <a:pPr marL="0" indent="0">
              <a:buNone/>
            </a:pPr>
            <a:r>
              <a:rPr lang="en-US" dirty="0"/>
              <a:t>“…computers have a couple of key advantages over human beings in the area of personality analysis. Above all, they can retain and access large quantities of information, and analyze all this data through algorithms.” – Michael </a:t>
            </a:r>
            <a:r>
              <a:rPr lang="en-US" dirty="0" err="1"/>
              <a:t>Kosinski</a:t>
            </a:r>
            <a:endParaRPr lang="en-US" baseline="30000" dirty="0"/>
          </a:p>
        </p:txBody>
      </p:sp>
      <p:sp>
        <p:nvSpPr>
          <p:cNvPr id="4" name="Rectangle 3"/>
          <p:cNvSpPr/>
          <p:nvPr/>
        </p:nvSpPr>
        <p:spPr>
          <a:xfrm>
            <a:off x="7805057" y="6523949"/>
            <a:ext cx="6096000" cy="230832"/>
          </a:xfrm>
          <a:prstGeom prst="rect">
            <a:avLst/>
          </a:prstGeom>
        </p:spPr>
        <p:txBody>
          <a:bodyPr>
            <a:spAutoFit/>
          </a:bodyPr>
          <a:lstStyle/>
          <a:p>
            <a:r>
              <a:rPr lang="en-US" sz="900" baseline="30000" dirty="0"/>
              <a:t>1</a:t>
            </a:r>
            <a:r>
              <a:rPr lang="en-US" sz="900" dirty="0"/>
              <a:t>http://news.stanford.edu/news/2015/january/personality-computer-knows-011215.html</a:t>
            </a:r>
          </a:p>
        </p:txBody>
      </p:sp>
      <p:pic>
        <p:nvPicPr>
          <p:cNvPr id="14338" name="Picture 2" descr="Facebook's data center in Prineville, Oregon. Photo: IntelFreePress/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428" y="4362679"/>
            <a:ext cx="3045272" cy="16952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063874" y="6081068"/>
            <a:ext cx="3029997" cy="230832"/>
          </a:xfrm>
          <a:prstGeom prst="rect">
            <a:avLst/>
          </a:prstGeom>
        </p:spPr>
        <p:txBody>
          <a:bodyPr wrap="none">
            <a:spAutoFit/>
          </a:bodyPr>
          <a:lstStyle/>
          <a:p>
            <a:r>
              <a:rPr lang="en-US" sz="900" dirty="0"/>
              <a:t>http://www.wired.com/2014/03/facebook-decade-big-data/</a:t>
            </a:r>
          </a:p>
        </p:txBody>
      </p:sp>
      <p:pic>
        <p:nvPicPr>
          <p:cNvPr id="14340" name="Picture 4" descr="http://www.bigdata-madesimple.com/wp-content/uploads/2013/12/compan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958" y="4713514"/>
            <a:ext cx="2908328" cy="18104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45958" y="6431721"/>
            <a:ext cx="2832128" cy="369332"/>
          </a:xfrm>
          <a:prstGeom prst="rect">
            <a:avLst/>
          </a:prstGeom>
        </p:spPr>
        <p:txBody>
          <a:bodyPr wrap="square">
            <a:spAutoFit/>
          </a:bodyPr>
          <a:lstStyle/>
          <a:p>
            <a:r>
              <a:rPr lang="en-US" sz="900" dirty="0"/>
              <a:t>http://www.bigdata-madesimple.com/wp-content/uploads/2013/12/companies.png</a:t>
            </a:r>
          </a:p>
        </p:txBody>
      </p:sp>
      <p:sp>
        <p:nvSpPr>
          <p:cNvPr id="7" name="TextBox 6"/>
          <p:cNvSpPr txBox="1"/>
          <p:nvPr/>
        </p:nvSpPr>
        <p:spPr>
          <a:xfrm>
            <a:off x="9373028" y="5101813"/>
            <a:ext cx="2247988" cy="369332"/>
          </a:xfrm>
          <a:prstGeom prst="rect">
            <a:avLst/>
          </a:prstGeom>
          <a:noFill/>
        </p:spPr>
        <p:txBody>
          <a:bodyPr wrap="none" rtlCol="0">
            <a:spAutoFit/>
          </a:bodyPr>
          <a:lstStyle/>
          <a:p>
            <a:r>
              <a:rPr lang="en-US" dirty="0"/>
              <a:t>Facebook Data Center</a:t>
            </a:r>
          </a:p>
        </p:txBody>
      </p:sp>
    </p:spTree>
    <p:extLst>
      <p:ext uri="{BB962C8B-B14F-4D97-AF65-F5344CB8AC3E}">
        <p14:creationId xmlns:p14="http://schemas.microsoft.com/office/powerpoint/2010/main" val="8419103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Ethics of Big Data</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1" y="1538445"/>
            <a:ext cx="6136383" cy="4934675"/>
          </a:xfrm>
          <a:prstGeom prst="rect">
            <a:avLst/>
          </a:prstGeom>
        </p:spPr>
      </p:pic>
      <p:sp>
        <p:nvSpPr>
          <p:cNvPr id="6" name="Rectangle 5"/>
          <p:cNvSpPr/>
          <p:nvPr/>
        </p:nvSpPr>
        <p:spPr>
          <a:xfrm>
            <a:off x="566057" y="6473120"/>
            <a:ext cx="5453743" cy="230832"/>
          </a:xfrm>
          <a:prstGeom prst="rect">
            <a:avLst/>
          </a:prstGeom>
        </p:spPr>
        <p:txBody>
          <a:bodyPr wrap="square">
            <a:spAutoFit/>
          </a:bodyPr>
          <a:lstStyle/>
          <a:p>
            <a:r>
              <a:rPr lang="en-US" sz="900" dirty="0"/>
              <a:t>http://img.pandawhale.com/post-26288-superheroes-google-facebook-am-BsNj.jpeg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3624" y="2057399"/>
            <a:ext cx="5013460" cy="3760095"/>
          </a:xfrm>
          <a:prstGeom prst="rect">
            <a:avLst/>
          </a:prstGeom>
        </p:spPr>
      </p:pic>
    </p:spTree>
    <p:extLst>
      <p:ext uri="{BB962C8B-B14F-4D97-AF65-F5344CB8AC3E}">
        <p14:creationId xmlns:p14="http://schemas.microsoft.com/office/powerpoint/2010/main" val="34253479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Technologies</a:t>
            </a:r>
          </a:p>
        </p:txBody>
      </p:sp>
      <p:sp>
        <p:nvSpPr>
          <p:cNvPr id="5" name="Text Placeholder 4">
            <a:extLst>
              <a:ext uri="{FF2B5EF4-FFF2-40B4-BE49-F238E27FC236}">
                <a16:creationId xmlns:a16="http://schemas.microsoft.com/office/drawing/2014/main" id="{1B96215E-CA09-574F-82F7-24E1247BC12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0446212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blogs-images.forbes.com/davefeinleib/files/2012/07/Big-Data-Trends.003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7770" y="465704"/>
            <a:ext cx="7927975" cy="5945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1246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I-Arch-09-P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5916" y="732291"/>
            <a:ext cx="8046613" cy="50262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86543" y="5758543"/>
            <a:ext cx="6096000" cy="246221"/>
          </a:xfrm>
          <a:prstGeom prst="rect">
            <a:avLst/>
          </a:prstGeom>
        </p:spPr>
        <p:txBody>
          <a:bodyPr>
            <a:spAutoFit/>
          </a:bodyPr>
          <a:lstStyle/>
          <a:p>
            <a:r>
              <a:rPr lang="en-US" sz="1000" dirty="0"/>
              <a:t>https://doubleclix.wordpress.com/2013/02/17/big-data-tech-platforms-products/</a:t>
            </a:r>
          </a:p>
        </p:txBody>
      </p:sp>
    </p:spTree>
    <p:extLst>
      <p:ext uri="{BB962C8B-B14F-4D97-AF65-F5344CB8AC3E}">
        <p14:creationId xmlns:p14="http://schemas.microsoft.com/office/powerpoint/2010/main" val="2330109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stakeholders: Please forgive the images…</a:t>
            </a:r>
          </a:p>
        </p:txBody>
      </p:sp>
      <p:pic>
        <p:nvPicPr>
          <p:cNvPr id="3074" name="Picture 2" descr="http://ec.europa.eu/enterprise/policies/sustainable-business/media/photos/corporate-social-responsibility_multi-stakeholder-for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229" y="1803230"/>
            <a:ext cx="2933700" cy="19431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useandcompass.com/wp-content/uploads/2013/02/stakeholder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266" y="1690688"/>
            <a:ext cx="3223273" cy="195879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838200" y="4046333"/>
            <a:ext cx="10515600" cy="25653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t>IT, informatics, computer science, domain, …</a:t>
            </a:r>
            <a:br>
              <a:rPr lang="en-US" sz="3000" dirty="0"/>
            </a:br>
            <a:br>
              <a:rPr lang="en-US" sz="3000" dirty="0"/>
            </a:br>
            <a:r>
              <a:rPr lang="en-US" sz="3000" dirty="0"/>
              <a:t>This is already happening…</a:t>
            </a:r>
          </a:p>
          <a:p>
            <a:br>
              <a:rPr lang="en-US" sz="3000" dirty="0"/>
            </a:br>
            <a:r>
              <a:rPr lang="en-US" sz="3000" dirty="0"/>
              <a:t>Computational genomics team:</a:t>
            </a:r>
          </a:p>
        </p:txBody>
      </p:sp>
      <p:pic>
        <p:nvPicPr>
          <p:cNvPr id="4" name="Picture 3"/>
          <p:cNvPicPr>
            <a:picLocks noChangeAspect="1"/>
          </p:cNvPicPr>
          <p:nvPr/>
        </p:nvPicPr>
        <p:blipFill>
          <a:blip r:embed="rId4"/>
          <a:stretch>
            <a:fillRect/>
          </a:stretch>
        </p:blipFill>
        <p:spPr>
          <a:xfrm>
            <a:off x="6897638" y="4925785"/>
            <a:ext cx="4838700" cy="1685925"/>
          </a:xfrm>
          <a:prstGeom prst="rect">
            <a:avLst/>
          </a:prstGeom>
        </p:spPr>
      </p:pic>
    </p:spTree>
    <p:extLst>
      <p:ext uri="{BB962C8B-B14F-4D97-AF65-F5344CB8AC3E}">
        <p14:creationId xmlns:p14="http://schemas.microsoft.com/office/powerpoint/2010/main" val="23965979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nirvacana.com/thoughts/wp-content/uploads/2013/07/RoadToDataScientist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591" y="876698"/>
            <a:ext cx="6824727" cy="55390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18458" y="3097439"/>
            <a:ext cx="4166391" cy="1325563"/>
          </a:xfrm>
        </p:spPr>
        <p:txBody>
          <a:bodyPr>
            <a:normAutofit fontScale="90000"/>
          </a:bodyPr>
          <a:lstStyle/>
          <a:p>
            <a:r>
              <a:rPr lang="en-US" dirty="0"/>
              <a:t>Building Big Data and Data Science </a:t>
            </a:r>
            <a:r>
              <a:rPr lang="en-US" b="1" dirty="0"/>
              <a:t>focused</a:t>
            </a:r>
            <a:r>
              <a:rPr lang="en-US" dirty="0"/>
              <a:t> curriculum can help support other disciplines</a:t>
            </a:r>
          </a:p>
        </p:txBody>
      </p:sp>
    </p:spTree>
    <p:extLst>
      <p:ext uri="{BB962C8B-B14F-4D97-AF65-F5344CB8AC3E}">
        <p14:creationId xmlns:p14="http://schemas.microsoft.com/office/powerpoint/2010/main" val="1559284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234C1-8909-5749-B262-89DD9B23ED74}"/>
              </a:ext>
            </a:extLst>
          </p:cNvPr>
          <p:cNvSpPr>
            <a:spLocks noGrp="1"/>
          </p:cNvSpPr>
          <p:nvPr>
            <p:ph type="title"/>
          </p:nvPr>
        </p:nvSpPr>
        <p:spPr/>
        <p:txBody>
          <a:bodyPr/>
          <a:lstStyle/>
          <a:p>
            <a:r>
              <a:rPr lang="en-US" dirty="0"/>
              <a:t>Time Spent as Data Scientist</a:t>
            </a:r>
          </a:p>
        </p:txBody>
      </p:sp>
      <p:pic>
        <p:nvPicPr>
          <p:cNvPr id="4" name="Content Placeholder 3">
            <a:extLst>
              <a:ext uri="{FF2B5EF4-FFF2-40B4-BE49-F238E27FC236}">
                <a16:creationId xmlns:a16="http://schemas.microsoft.com/office/drawing/2014/main" id="{68569460-CE1A-864E-8141-270D8B92A320}"/>
              </a:ext>
            </a:extLst>
          </p:cNvPr>
          <p:cNvPicPr>
            <a:picLocks noGrp="1" noChangeAspect="1"/>
          </p:cNvPicPr>
          <p:nvPr>
            <p:ph idx="1"/>
          </p:nvPr>
        </p:nvPicPr>
        <p:blipFill>
          <a:blip r:embed="rId3"/>
          <a:stretch>
            <a:fillRect/>
          </a:stretch>
        </p:blipFill>
        <p:spPr>
          <a:xfrm>
            <a:off x="2454875" y="2508186"/>
            <a:ext cx="7763506" cy="3299490"/>
          </a:xfrm>
          <a:prstGeom prst="rect">
            <a:avLst/>
          </a:prstGeom>
        </p:spPr>
      </p:pic>
    </p:spTree>
    <p:extLst>
      <p:ext uri="{BB962C8B-B14F-4D97-AF65-F5344CB8AC3E}">
        <p14:creationId xmlns:p14="http://schemas.microsoft.com/office/powerpoint/2010/main" val="3106003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 Links, and Resources</a:t>
            </a:r>
          </a:p>
        </p:txBody>
      </p:sp>
      <p:sp>
        <p:nvSpPr>
          <p:cNvPr id="3" name="Content Placeholder 2"/>
          <p:cNvSpPr>
            <a:spLocks noGrp="1"/>
          </p:cNvSpPr>
          <p:nvPr>
            <p:ph idx="1"/>
          </p:nvPr>
        </p:nvSpPr>
        <p:spPr/>
        <p:txBody>
          <a:bodyPr/>
          <a:lstStyle/>
          <a:p>
            <a:r>
              <a:rPr lang="en-US" dirty="0">
                <a:hlinkClick r:id="rId2"/>
              </a:rPr>
              <a:t>http://www.1000genomes.org/</a:t>
            </a:r>
            <a:endParaRPr lang="en-US" dirty="0"/>
          </a:p>
          <a:p>
            <a:r>
              <a:rPr lang="en-US" dirty="0">
                <a:hlinkClick r:id="rId3"/>
              </a:rPr>
              <a:t>http://bdgenomics.org/</a:t>
            </a:r>
            <a:endParaRPr lang="en-US" dirty="0"/>
          </a:p>
          <a:p>
            <a:r>
              <a:rPr lang="en-US" dirty="0"/>
              <a:t>http://bdgenomics.org/projects/adam/</a:t>
            </a:r>
          </a:p>
          <a:p>
            <a:r>
              <a:rPr lang="en-US" dirty="0"/>
              <a:t>https://cloud.google.com/genomics/#get-started</a:t>
            </a:r>
          </a:p>
          <a:p>
            <a:r>
              <a:rPr lang="en-US" dirty="0">
                <a:hlinkClick r:id="rId4"/>
              </a:rPr>
              <a:t>http://www.nih.gov/precisionmedicine/</a:t>
            </a:r>
            <a:endParaRPr lang="en-US" dirty="0"/>
          </a:p>
          <a:p>
            <a:r>
              <a:rPr lang="en-US" dirty="0">
                <a:hlinkClick r:id="rId5"/>
              </a:rPr>
              <a:t>https://spark.apache.org/</a:t>
            </a:r>
            <a:endParaRPr lang="en-US" dirty="0"/>
          </a:p>
          <a:p>
            <a:r>
              <a:rPr lang="en-US" dirty="0"/>
              <a:t>https://hadoop.apache.org/</a:t>
            </a:r>
          </a:p>
        </p:txBody>
      </p:sp>
    </p:spTree>
    <p:extLst>
      <p:ext uri="{BB962C8B-B14F-4D97-AF65-F5344CB8AC3E}">
        <p14:creationId xmlns:p14="http://schemas.microsoft.com/office/powerpoint/2010/main" val="29403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993" y="111579"/>
            <a:ext cx="9006643" cy="6746421"/>
          </a:xfrm>
          <a:prstGeom prst="rect">
            <a:avLst/>
          </a:prstGeom>
        </p:spPr>
      </p:pic>
      <p:sp>
        <p:nvSpPr>
          <p:cNvPr id="5" name="Rectangle 4"/>
          <p:cNvSpPr/>
          <p:nvPr/>
        </p:nvSpPr>
        <p:spPr>
          <a:xfrm rot="16200000">
            <a:off x="6230741" y="3746208"/>
            <a:ext cx="6096000" cy="215444"/>
          </a:xfrm>
          <a:prstGeom prst="rect">
            <a:avLst/>
          </a:prstGeom>
        </p:spPr>
        <p:txBody>
          <a:bodyPr>
            <a:spAutoFit/>
          </a:bodyPr>
          <a:lstStyle/>
          <a:p>
            <a:r>
              <a:rPr lang="en-US" sz="800" dirty="0"/>
              <a:t>http://www.slideshare.net/apsheth/smart-data-how-you-and-i-will-exploit-big-data-for-personalized-digital-health-and-many-other-activities</a:t>
            </a:r>
          </a:p>
        </p:txBody>
      </p:sp>
      <p:pic>
        <p:nvPicPr>
          <p:cNvPr id="7170" name="Picture 2" descr="http://www.havlena.net/wp-content/uploads/big-data-veloc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5003" y="2163762"/>
            <a:ext cx="1905000" cy="24765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927771" y="6197378"/>
            <a:ext cx="2264229" cy="553998"/>
          </a:xfrm>
          <a:prstGeom prst="rect">
            <a:avLst/>
          </a:prstGeom>
        </p:spPr>
        <p:txBody>
          <a:bodyPr wrap="square">
            <a:spAutoFit/>
          </a:bodyPr>
          <a:lstStyle/>
          <a:p>
            <a:r>
              <a:rPr lang="en-US" sz="1000" dirty="0"/>
              <a:t>http://www.havlena.net/en/business-analytics-intelligence/big-data-analytics-part-2-what-is-big-data/</a:t>
            </a:r>
          </a:p>
        </p:txBody>
      </p:sp>
    </p:spTree>
    <p:extLst>
      <p:ext uri="{BB962C8B-B14F-4D97-AF65-F5344CB8AC3E}">
        <p14:creationId xmlns:p14="http://schemas.microsoft.com/office/powerpoint/2010/main" val="621721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EC0D3-6368-E941-AADB-C2C2172AE303}"/>
              </a:ext>
            </a:extLst>
          </p:cNvPr>
          <p:cNvSpPr>
            <a:spLocks noGrp="1"/>
          </p:cNvSpPr>
          <p:nvPr>
            <p:ph type="title"/>
          </p:nvPr>
        </p:nvSpPr>
        <p:spPr/>
        <p:txBody>
          <a:bodyPr/>
          <a:lstStyle/>
          <a:p>
            <a:r>
              <a:rPr lang="en-US" dirty="0"/>
              <a:t>DATA 301?</a:t>
            </a:r>
          </a:p>
        </p:txBody>
      </p:sp>
      <p:sp>
        <p:nvSpPr>
          <p:cNvPr id="3" name="Content Placeholder 2">
            <a:extLst>
              <a:ext uri="{FF2B5EF4-FFF2-40B4-BE49-F238E27FC236}">
                <a16:creationId xmlns:a16="http://schemas.microsoft.com/office/drawing/2014/main" id="{15171405-AD9C-9C40-8CA3-A6B96A6DD996}"/>
              </a:ext>
            </a:extLst>
          </p:cNvPr>
          <p:cNvSpPr>
            <a:spLocks noGrp="1"/>
          </p:cNvSpPr>
          <p:nvPr>
            <p:ph idx="1"/>
          </p:nvPr>
        </p:nvSpPr>
        <p:spPr/>
        <p:txBody>
          <a:bodyPr/>
          <a:lstStyle/>
          <a:p>
            <a:r>
              <a:rPr lang="en-US" dirty="0"/>
              <a:t>You’ll get heavy ML and AI elsewhere (DATA 401, </a:t>
            </a:r>
            <a:r>
              <a:rPr lang="en-US" dirty="0" err="1"/>
              <a:t>etc</a:t>
            </a:r>
            <a:r>
              <a:rPr lang="en-US" dirty="0"/>
              <a:t>)</a:t>
            </a:r>
          </a:p>
          <a:p>
            <a:r>
              <a:rPr lang="en-US" dirty="0"/>
              <a:t>We need to get you sharp when it comes to cleaning, organizing, obtaining data, and deploying your models</a:t>
            </a:r>
          </a:p>
          <a:p>
            <a:r>
              <a:rPr lang="en-US" dirty="0"/>
              <a:t>We will of course build models, but we will treat them as mostly black box algorithms </a:t>
            </a:r>
          </a:p>
        </p:txBody>
      </p:sp>
    </p:spTree>
    <p:extLst>
      <p:ext uri="{BB962C8B-B14F-4D97-AF65-F5344CB8AC3E}">
        <p14:creationId xmlns:p14="http://schemas.microsoft.com/office/powerpoint/2010/main" val="24476948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Volume</a:t>
            </a:r>
          </a:p>
        </p:txBody>
      </p:sp>
      <p:sp>
        <p:nvSpPr>
          <p:cNvPr id="3" name="Content Placeholder 2"/>
          <p:cNvSpPr>
            <a:spLocks noGrp="1"/>
          </p:cNvSpPr>
          <p:nvPr>
            <p:ph idx="1"/>
          </p:nvPr>
        </p:nvSpPr>
        <p:spPr>
          <a:xfrm>
            <a:off x="838200" y="4082143"/>
            <a:ext cx="9764486" cy="2279877"/>
          </a:xfrm>
        </p:spPr>
        <p:txBody>
          <a:bodyPr>
            <a:normAutofit/>
          </a:bodyPr>
          <a:lstStyle/>
          <a:p>
            <a:pPr marL="0" indent="0">
              <a:buNone/>
            </a:pPr>
            <a:r>
              <a:rPr lang="en-US" dirty="0"/>
              <a:t>Refers to the vast amounts of data generated every second. We are not talking Terabytes but Zettabytes. </a:t>
            </a:r>
          </a:p>
        </p:txBody>
      </p:sp>
      <p:pic>
        <p:nvPicPr>
          <p:cNvPr id="5122" name="Picture 2" descr="Exponential growth of data volu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3707" y="563109"/>
            <a:ext cx="7143750" cy="300037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havlena.net/wp-content/uploads/big-data-volum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832" y="1388836"/>
            <a:ext cx="1905000" cy="2476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927771" y="6197378"/>
            <a:ext cx="2264229" cy="553998"/>
          </a:xfrm>
          <a:prstGeom prst="rect">
            <a:avLst/>
          </a:prstGeom>
        </p:spPr>
        <p:txBody>
          <a:bodyPr wrap="square">
            <a:spAutoFit/>
          </a:bodyPr>
          <a:lstStyle/>
          <a:p>
            <a:r>
              <a:rPr lang="en-US" sz="1000" dirty="0"/>
              <a:t>http://www.havlena.net/en/business-analytics-intelligence/big-data-analytics-part-2-what-is-big-data/</a:t>
            </a:r>
          </a:p>
        </p:txBody>
      </p:sp>
    </p:spTree>
    <p:extLst>
      <p:ext uri="{BB962C8B-B14F-4D97-AF65-F5344CB8AC3E}">
        <p14:creationId xmlns:p14="http://schemas.microsoft.com/office/powerpoint/2010/main" val="3785205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Veracity</a:t>
            </a:r>
          </a:p>
        </p:txBody>
      </p:sp>
      <p:sp>
        <p:nvSpPr>
          <p:cNvPr id="3" name="Content Placeholder 2"/>
          <p:cNvSpPr>
            <a:spLocks noGrp="1"/>
          </p:cNvSpPr>
          <p:nvPr>
            <p:ph idx="1"/>
          </p:nvPr>
        </p:nvSpPr>
        <p:spPr/>
        <p:txBody>
          <a:bodyPr/>
          <a:lstStyle/>
          <a:p>
            <a:r>
              <a:rPr lang="en-US" dirty="0"/>
              <a:t>Refers to the messiness or trustworthiness of the data. </a:t>
            </a:r>
          </a:p>
          <a:p>
            <a:r>
              <a:rPr lang="en-US" dirty="0"/>
              <a:t>Example: Twitter Posts</a:t>
            </a:r>
          </a:p>
          <a:p>
            <a:pPr lvl="1"/>
            <a:r>
              <a:rPr lang="en-US" dirty="0"/>
              <a:t>Hash tags</a:t>
            </a:r>
          </a:p>
          <a:p>
            <a:pPr lvl="1"/>
            <a:r>
              <a:rPr lang="en-US" dirty="0"/>
              <a:t>Abbreviations</a:t>
            </a:r>
          </a:p>
          <a:p>
            <a:pPr lvl="1"/>
            <a:r>
              <a:rPr lang="en-US" dirty="0"/>
              <a:t>Typos</a:t>
            </a:r>
          </a:p>
          <a:p>
            <a:pPr lvl="1"/>
            <a:r>
              <a:rPr lang="en-US" dirty="0"/>
              <a:t>colloquial speech</a:t>
            </a:r>
          </a:p>
          <a:p>
            <a:pPr lvl="1"/>
            <a:r>
              <a:rPr lang="en-US" dirty="0"/>
              <a:t>reliability and accuracy of content</a:t>
            </a:r>
          </a:p>
        </p:txBody>
      </p:sp>
      <p:pic>
        <p:nvPicPr>
          <p:cNvPr id="8194" name="Picture 2" descr="http://www.havlena.net/wp-content/uploads/big-data-veraci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6747" y="2763043"/>
            <a:ext cx="1905000" cy="24765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9372600" y="6176963"/>
            <a:ext cx="2819400" cy="553998"/>
          </a:xfrm>
          <a:prstGeom prst="rect">
            <a:avLst/>
          </a:prstGeom>
        </p:spPr>
        <p:txBody>
          <a:bodyPr wrap="square">
            <a:spAutoFit/>
          </a:bodyPr>
          <a:lstStyle/>
          <a:p>
            <a:r>
              <a:rPr lang="en-US" sz="1000" dirty="0"/>
              <a:t>http://www.havlena.net/en/business-analytics-intelligence/big-data-analytics-part-2-what-is-big-data/</a:t>
            </a:r>
          </a:p>
        </p:txBody>
      </p:sp>
    </p:spTree>
    <p:extLst>
      <p:ext uri="{BB962C8B-B14F-4D97-AF65-F5344CB8AC3E}">
        <p14:creationId xmlns:p14="http://schemas.microsoft.com/office/powerpoint/2010/main" val="1237579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fifth V: Value</a:t>
            </a:r>
          </a:p>
        </p:txBody>
      </p:sp>
      <p:sp>
        <p:nvSpPr>
          <p:cNvPr id="3" name="Content Placeholder 2"/>
          <p:cNvSpPr>
            <a:spLocks noGrp="1"/>
          </p:cNvSpPr>
          <p:nvPr>
            <p:ph idx="1"/>
          </p:nvPr>
        </p:nvSpPr>
        <p:spPr>
          <a:xfrm>
            <a:off x="838200" y="1810127"/>
            <a:ext cx="11228522" cy="4351338"/>
          </a:xfrm>
        </p:spPr>
        <p:txBody>
          <a:bodyPr/>
          <a:lstStyle/>
          <a:p>
            <a:pPr marL="0" indent="0">
              <a:buNone/>
            </a:pPr>
            <a:r>
              <a:rPr lang="en-US" dirty="0"/>
              <a:t>We need new technology throughout the entire stack: cloud computing, distributed systems, software, analytics that allow us to leverage and gain </a:t>
            </a:r>
            <a:r>
              <a:rPr lang="en-US" b="1" dirty="0"/>
              <a:t>value</a:t>
            </a:r>
            <a:r>
              <a:rPr lang="en-US" dirty="0"/>
              <a:t> from the data.</a:t>
            </a:r>
          </a:p>
        </p:txBody>
      </p:sp>
      <p:pic>
        <p:nvPicPr>
          <p:cNvPr id="4098" name="Picture 2" descr="http://www.raythos.com/wp-content/uploads/2013/02/BIgDataDilbert_Carto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0007" y="2867186"/>
            <a:ext cx="7318396" cy="3573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4384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567</TotalTime>
  <Words>3188</Words>
  <Application>Microsoft Macintosh PowerPoint</Application>
  <PresentationFormat>Widescreen</PresentationFormat>
  <Paragraphs>299</Paragraphs>
  <Slides>60</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Open Sans</vt:lpstr>
      <vt:lpstr>Office Theme</vt:lpstr>
      <vt:lpstr>Introduction to Data Science</vt:lpstr>
      <vt:lpstr>Overview</vt:lpstr>
      <vt:lpstr>PowerPoint Presentation</vt:lpstr>
      <vt:lpstr>Domain Independent Big Data Characteristics</vt:lpstr>
      <vt:lpstr>PowerPoint Presentation</vt:lpstr>
      <vt:lpstr>PowerPoint Presentation</vt:lpstr>
      <vt:lpstr>Volume</vt:lpstr>
      <vt:lpstr>Veracity</vt:lpstr>
      <vt:lpstr>The fifth V: Value</vt:lpstr>
      <vt:lpstr>What is Data Science?</vt:lpstr>
      <vt:lpstr>Overview</vt:lpstr>
      <vt:lpstr>Patient of the Future</vt:lpstr>
      <vt:lpstr>Case Study: Lighting fast genomics</vt:lpstr>
      <vt:lpstr>What is genomics all about?</vt:lpstr>
      <vt:lpstr>Problems?</vt:lpstr>
      <vt:lpstr>Problems with Legacy Approach</vt:lpstr>
      <vt:lpstr>Question: Are populations clustering in the genomic data?</vt:lpstr>
      <vt:lpstr>Turning computers into doctors</vt:lpstr>
      <vt:lpstr>IBM Watson</vt:lpstr>
      <vt:lpstr>What about basic science?</vt:lpstr>
      <vt:lpstr>Health and medicine are important but what about cats?</vt:lpstr>
      <vt:lpstr>What else can we do with image analysis? Earth Sciences Big Data</vt:lpstr>
      <vt:lpstr>Landsat Data</vt:lpstr>
      <vt:lpstr>New possibilities and Results</vt:lpstr>
      <vt:lpstr>It Takes a Village of Computers</vt:lpstr>
      <vt:lpstr>PowerPoint Presentation</vt:lpstr>
      <vt:lpstr>For years, Goward and Hansen worked with low-resolution data that did not have a lot of detail</vt:lpstr>
      <vt:lpstr>Big Data Means Bigger Questions</vt:lpstr>
      <vt:lpstr>What about other sources of data?</vt:lpstr>
      <vt:lpstr>Twitter and Geolocation</vt:lpstr>
      <vt:lpstr>Online Data Science Competitions</vt:lpstr>
      <vt:lpstr>Big Data in Political Science</vt:lpstr>
      <vt:lpstr>PowerPoint Presentation</vt:lpstr>
      <vt:lpstr>Twitter and Psychology</vt:lpstr>
      <vt:lpstr>Data-Driven Campaigns Zero in on Voters</vt:lpstr>
      <vt:lpstr>Inside the Secret World of the Data Crunchers Who Helped Obama Win</vt:lpstr>
      <vt:lpstr>Diverse Data Streams and Sources</vt:lpstr>
      <vt:lpstr>Big Data in the Humanities - Mapping Inequality: Redlining in New Deal America</vt:lpstr>
      <vt:lpstr>Big Data in the Humanities - Mapping Inequality: Redlining in New Deal America</vt:lpstr>
      <vt:lpstr>Redlining Richmond</vt:lpstr>
      <vt:lpstr>The future is exciting!</vt:lpstr>
      <vt:lpstr>The Old Internet Ran On Personal Computers</vt:lpstr>
      <vt:lpstr>For Consumers</vt:lpstr>
      <vt:lpstr>But Habits And Technology Have Changed</vt:lpstr>
      <vt:lpstr>“Connecting products to the Web will be the 21st century electrification.”</vt:lpstr>
      <vt:lpstr>Big Data from the Internet of Things</vt:lpstr>
      <vt:lpstr>We are living in a data rich time  Red: Pictures Taken by Tourists Blue: Pictures Taken by Locals</vt:lpstr>
      <vt:lpstr>The Rise of the Data Artists</vt:lpstr>
      <vt:lpstr>PowerPoint Presentation</vt:lpstr>
      <vt:lpstr>Server Capacity</vt:lpstr>
      <vt:lpstr>Big Data in Industry</vt:lpstr>
      <vt:lpstr>Ethics of Big Data</vt:lpstr>
      <vt:lpstr>Key Technologies</vt:lpstr>
      <vt:lpstr>PowerPoint Presentation</vt:lpstr>
      <vt:lpstr>PowerPoint Presentation</vt:lpstr>
      <vt:lpstr>Roles and stakeholders: Please forgive the images…</vt:lpstr>
      <vt:lpstr>Building Big Data and Data Science focused curriculum can help support other disciplines</vt:lpstr>
      <vt:lpstr>Time Spent as Data Scientist</vt:lpstr>
      <vt:lpstr>Sources, Links, and Resources</vt:lpstr>
      <vt:lpstr>DATA 301?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E. Anderson</dc:creator>
  <cp:lastModifiedBy>Anderson, Paul E</cp:lastModifiedBy>
  <cp:revision>128</cp:revision>
  <dcterms:created xsi:type="dcterms:W3CDTF">2015-05-12T17:33:24Z</dcterms:created>
  <dcterms:modified xsi:type="dcterms:W3CDTF">2019-09-15T22:22:31Z</dcterms:modified>
</cp:coreProperties>
</file>